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80" r:id="rId1"/>
  </p:sldMasterIdLst>
  <p:notesMasterIdLst>
    <p:notesMasterId r:id="rId96"/>
  </p:notesMasterIdLst>
  <p:sldIdLst>
    <p:sldId id="338" r:id="rId2"/>
    <p:sldId id="339" r:id="rId3"/>
    <p:sldId id="340" r:id="rId4"/>
    <p:sldId id="341" r:id="rId5"/>
    <p:sldId id="359" r:id="rId6"/>
    <p:sldId id="342" r:id="rId7"/>
    <p:sldId id="343" r:id="rId8"/>
    <p:sldId id="344" r:id="rId9"/>
    <p:sldId id="346" r:id="rId10"/>
    <p:sldId id="347" r:id="rId11"/>
    <p:sldId id="345" r:id="rId12"/>
    <p:sldId id="348" r:id="rId13"/>
    <p:sldId id="349" r:id="rId14"/>
    <p:sldId id="350" r:id="rId15"/>
    <p:sldId id="351" r:id="rId16"/>
    <p:sldId id="352" r:id="rId17"/>
    <p:sldId id="360" r:id="rId18"/>
    <p:sldId id="353" r:id="rId19"/>
    <p:sldId id="354" r:id="rId20"/>
    <p:sldId id="355" r:id="rId21"/>
    <p:sldId id="356" r:id="rId22"/>
    <p:sldId id="357" r:id="rId23"/>
    <p:sldId id="358" r:id="rId24"/>
    <p:sldId id="257" r:id="rId25"/>
    <p:sldId id="258" r:id="rId26"/>
    <p:sldId id="263" r:id="rId27"/>
    <p:sldId id="334" r:id="rId28"/>
    <p:sldId id="267" r:id="rId29"/>
    <p:sldId id="289" r:id="rId30"/>
    <p:sldId id="268" r:id="rId31"/>
    <p:sldId id="287" r:id="rId32"/>
    <p:sldId id="269" r:id="rId33"/>
    <p:sldId id="291" r:id="rId34"/>
    <p:sldId id="288" r:id="rId35"/>
    <p:sldId id="270" r:id="rId36"/>
    <p:sldId id="286" r:id="rId37"/>
    <p:sldId id="284" r:id="rId38"/>
    <p:sldId id="265" r:id="rId39"/>
    <p:sldId id="266" r:id="rId40"/>
    <p:sldId id="281" r:id="rId41"/>
    <p:sldId id="285" r:id="rId42"/>
    <p:sldId id="282" r:id="rId43"/>
    <p:sldId id="283" r:id="rId44"/>
    <p:sldId id="275" r:id="rId45"/>
    <p:sldId id="276" r:id="rId46"/>
    <p:sldId id="277" r:id="rId47"/>
    <p:sldId id="278" r:id="rId48"/>
    <p:sldId id="279" r:id="rId49"/>
    <p:sldId id="280" r:id="rId50"/>
    <p:sldId id="271" r:id="rId51"/>
    <p:sldId id="303" r:id="rId52"/>
    <p:sldId id="304" r:id="rId53"/>
    <p:sldId id="307" r:id="rId54"/>
    <p:sldId id="308" r:id="rId55"/>
    <p:sldId id="272" r:id="rId56"/>
    <p:sldId id="297" r:id="rId57"/>
    <p:sldId id="273" r:id="rId58"/>
    <p:sldId id="306" r:id="rId59"/>
    <p:sldId id="274" r:id="rId60"/>
    <p:sldId id="335" r:id="rId61"/>
    <p:sldId id="336" r:id="rId62"/>
    <p:sldId id="292" r:id="rId63"/>
    <p:sldId id="309" r:id="rId64"/>
    <p:sldId id="337" r:id="rId65"/>
    <p:sldId id="298" r:id="rId66"/>
    <p:sldId id="315" r:id="rId67"/>
    <p:sldId id="312" r:id="rId68"/>
    <p:sldId id="310" r:id="rId69"/>
    <p:sldId id="314" r:id="rId70"/>
    <p:sldId id="294" r:id="rId71"/>
    <p:sldId id="296" r:id="rId72"/>
    <p:sldId id="299" r:id="rId73"/>
    <p:sldId id="311" r:id="rId74"/>
    <p:sldId id="326" r:id="rId75"/>
    <p:sldId id="300" r:id="rId76"/>
    <p:sldId id="316" r:id="rId77"/>
    <p:sldId id="301" r:id="rId78"/>
    <p:sldId id="327" r:id="rId79"/>
    <p:sldId id="319" r:id="rId80"/>
    <p:sldId id="320" r:id="rId81"/>
    <p:sldId id="321" r:id="rId82"/>
    <p:sldId id="322" r:id="rId83"/>
    <p:sldId id="323" r:id="rId84"/>
    <p:sldId id="317" r:id="rId85"/>
    <p:sldId id="328" r:id="rId86"/>
    <p:sldId id="329" r:id="rId87"/>
    <p:sldId id="324" r:id="rId88"/>
    <p:sldId id="325" r:id="rId89"/>
    <p:sldId id="331" r:id="rId90"/>
    <p:sldId id="302" r:id="rId91"/>
    <p:sldId id="330" r:id="rId92"/>
    <p:sldId id="361" r:id="rId93"/>
    <p:sldId id="362" r:id="rId94"/>
    <p:sldId id="363" r:id="rId9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نمط ذو سمات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نمط ذو سمات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نمط ذو سمات 2 - تميي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05" autoAdjust="0"/>
    <p:restoredTop sz="94718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7A760-79A4-454B-8D3F-C4336CCA7E05}" type="datetimeFigureOut">
              <a:rPr lang="fr-FR" smtClean="0"/>
              <a:pPr/>
              <a:t>02/04/2020</a:t>
            </a:fld>
            <a:endParaRPr lang="fr-FR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fr-FR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DA72D-C9FF-434E-ACB1-65EC69AABF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44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CA2E1E1-1799-413E-8DC1-A93342E76B5E}" type="datetimeFigureOut">
              <a:rPr lang="ar-SA" smtClean="0"/>
              <a:pPr/>
              <a:t>09/08/1441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0709D5B-1B2A-4195-A45E-DD73A5659880}" type="slidenum">
              <a:rPr lang="ar-SA" smtClean="0"/>
              <a:pPr/>
              <a:t>‹N°›</a:t>
            </a:fld>
            <a:endParaRPr lang="ar-S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nton_de_Bary" TargetMode="External"/><Relationship Id="rId2" Type="http://schemas.openxmlformats.org/officeDocument/2006/relationships/hyperlink" Target="https://fr.wikipedia.org/wiki/Muscardi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.wikipedia.org/wiki/Marie-Anne_Liber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fr/4/42/Paroi_g_plus.png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-science.net/?onglet=glossaire&amp;definition=1035" TargetMode="External"/><Relationship Id="rId2" Type="http://schemas.openxmlformats.org/officeDocument/2006/relationships/hyperlink" Target="http://www.techno-science.net/?onglet=glossaire&amp;definition=107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://fr.wikipedia.org/wiki/Image:Polyglycerol_phosphate.png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fr/e/e8/Paroi_g_moins.png" TargetMode="External"/><Relationship Id="rId2" Type="http://schemas.openxmlformats.org/officeDocument/2006/relationships/hyperlink" Target="http://fr.wikipedia.org/wiki/Ent%C3%A9robact%C3%A9ri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062912" cy="14700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r-FR" sz="3600" b="1" dirty="0" smtClean="0"/>
              <a:t/>
            </a:r>
            <a:br>
              <a:rPr lang="fr-FR" sz="3600" b="1" dirty="0" smtClean="0"/>
            </a:br>
            <a:r>
              <a:rPr lang="fr-FR" sz="3600" b="1" dirty="0" smtClean="0"/>
              <a:t/>
            </a:r>
            <a:br>
              <a:rPr lang="fr-FR" sz="3600" b="1" dirty="0" smtClean="0"/>
            </a:br>
            <a:r>
              <a:rPr lang="fr-FR" sz="3600" b="1" dirty="0" smtClean="0"/>
              <a:t>LE MONDE MICROBIEN</a:t>
            </a:r>
            <a:r>
              <a:rPr lang="fr-BE" sz="3600" dirty="0" smtClean="0"/>
              <a:t/>
            </a:r>
            <a:br>
              <a:rPr lang="fr-BE" sz="3600" dirty="0" smtClean="0"/>
            </a:br>
            <a:r>
              <a:rPr lang="fr-BE" sz="3600" dirty="0" smtClean="0"/>
              <a:t>définition: </a:t>
            </a:r>
            <a:endParaRPr lang="en-US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844824"/>
            <a:ext cx="8062912" cy="648072"/>
          </a:xfrm>
        </p:spPr>
        <p:txBody>
          <a:bodyPr>
            <a:noAutofit/>
          </a:bodyPr>
          <a:lstStyle/>
          <a:p>
            <a:pPr algn="l"/>
            <a:r>
              <a:rPr lang="fr-FR" sz="2400" b="1" dirty="0" smtClean="0">
                <a:ln>
                  <a:noFill/>
                </a:ln>
                <a:solidFill>
                  <a:srgbClr val="FFFF00"/>
                </a:solidFill>
              </a:rPr>
              <a:t>Microbiologie :Science des micro-organismes. </a:t>
            </a:r>
            <a:r>
              <a:rPr lang="fr-BE" sz="2400" b="1" dirty="0" smtClean="0">
                <a:ln>
                  <a:noFill/>
                </a:ln>
                <a:solidFill>
                  <a:srgbClr val="FFFF00"/>
                </a:solidFill>
              </a:rPr>
              <a:t/>
            </a:r>
            <a:br>
              <a:rPr lang="fr-BE" sz="2400" b="1" dirty="0" smtClean="0">
                <a:ln>
                  <a:noFill/>
                </a:ln>
                <a:solidFill>
                  <a:srgbClr val="FFFF00"/>
                </a:solidFill>
              </a:rPr>
            </a:br>
            <a:endParaRPr lang="en-US" sz="2400" b="1" dirty="0">
              <a:ln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0" y="2780928"/>
            <a:ext cx="8820472" cy="2160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fr-FR" sz="2800" b="1" i="0" u="none" strike="noStrike" kern="1200" normalizeH="0" baseline="0" noProof="0" dirty="0" smtClean="0">
                <a:uLnTx/>
                <a:uFillTx/>
                <a:latin typeface="+mn-lt"/>
                <a:ea typeface="+mn-ea"/>
                <a:cs typeface="+mn-cs"/>
              </a:rPr>
              <a:t>La microbiologie :l’étude d’organismes de taille microscopique (microorganismes</a:t>
            </a:r>
            <a:r>
              <a:rPr lang="fr-FR" sz="2800" b="1" dirty="0" smtClean="0"/>
              <a:t>)</a:t>
            </a:r>
            <a:r>
              <a:rPr kumimoji="0" lang="fr-FR" sz="2800" b="1" i="0" u="none" strike="noStrike" kern="1200" normalizeH="0" baseline="0" noProof="0" dirty="0" smtClean="0"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800" b="1" i="0" u="none" strike="noStrike" kern="1200" normalizeH="0" baseline="0" noProof="0" dirty="0" smtClean="0"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800" b="1" i="0" u="none" strike="noStrike" kern="1200" normalizeH="0" baseline="0" noProof="0" dirty="0" smtClean="0">
                <a:uLnTx/>
                <a:uFillTx/>
                <a:latin typeface="+mn-lt"/>
                <a:ea typeface="+mn-ea"/>
                <a:cs typeface="+mn-cs"/>
              </a:rPr>
              <a:t>–les virus, les </a:t>
            </a:r>
            <a:r>
              <a:rPr kumimoji="0" lang="fr-FR" sz="2800" b="1" i="0" u="none" strike="noStrike" kern="1200" normalizeH="0" baseline="0" dirty="0" smtClean="0">
                <a:uLnTx/>
                <a:uFillTx/>
                <a:latin typeface="+mn-lt"/>
                <a:ea typeface="+mn-ea"/>
                <a:cs typeface="+mn-cs"/>
              </a:rPr>
              <a:t>bactéries</a:t>
            </a:r>
            <a:r>
              <a:rPr kumimoji="0" lang="fr-FR" sz="2800" b="1" i="0" u="none" strike="noStrike" kern="1200" normalizeH="0" baseline="0" noProof="0" dirty="0" smtClean="0">
                <a:uLnTx/>
                <a:uFillTx/>
                <a:latin typeface="+mn-lt"/>
                <a:ea typeface="+mn-ea"/>
                <a:cs typeface="+mn-cs"/>
              </a:rPr>
              <a:t>, beaucoup d’algues, champignons (mycètes) et des protozoaires-</a:t>
            </a:r>
            <a:endParaRPr kumimoji="0" lang="fr-FR" sz="2800" b="1" i="0" u="none" strike="noStrike" kern="1200" normalizeH="0" baseline="0" noProof="0" dirty="0"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err="1" smtClean="0"/>
              <a:t>Allemand</a:t>
            </a:r>
            <a:r>
              <a:rPr lang="en-US" dirty="0" smtClean="0"/>
              <a:t> Otto Friedrich </a:t>
            </a:r>
            <a:r>
              <a:rPr lang="en-US" dirty="0" err="1" smtClean="0"/>
              <a:t>Müller</a:t>
            </a:r>
            <a:r>
              <a:rPr lang="en-US" dirty="0" smtClean="0"/>
              <a:t> (1730-1784)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492896"/>
            <a:ext cx="8229600" cy="457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Confirmation de </a:t>
            </a:r>
            <a:r>
              <a:rPr lang="en-US" dirty="0" err="1" smtClean="0"/>
              <a:t>l'existence</a:t>
            </a:r>
            <a:r>
              <a:rPr lang="en-US" dirty="0" smtClean="0"/>
              <a:t> des </a:t>
            </a:r>
            <a:r>
              <a:rPr lang="en-US" dirty="0" err="1" smtClean="0"/>
              <a:t>bactéries</a:t>
            </a:r>
            <a:r>
              <a:rPr lang="en-US" dirty="0" smtClean="0"/>
              <a:t> en 1773.</a:t>
            </a:r>
          </a:p>
          <a:p>
            <a:r>
              <a:rPr lang="en-US" dirty="0" smtClean="0"/>
              <a:t>Description et classification des </a:t>
            </a:r>
            <a:r>
              <a:rPr lang="en-US" dirty="0" err="1" smtClean="0"/>
              <a:t>bactéries</a:t>
            </a:r>
            <a:r>
              <a:rPr lang="en-US" dirty="0" smtClean="0"/>
              <a:t> en genres et en </a:t>
            </a:r>
            <a:r>
              <a:rPr lang="en-US" dirty="0" err="1" smtClean="0"/>
              <a:t>espèces</a:t>
            </a:r>
            <a:r>
              <a:rPr lang="en-US" dirty="0" smtClean="0"/>
              <a:t> (</a:t>
            </a:r>
            <a:r>
              <a:rPr lang="en-US" dirty="0" err="1" smtClean="0"/>
              <a:t>ouvrage</a:t>
            </a:r>
            <a:r>
              <a:rPr lang="en-US" dirty="0" smtClean="0"/>
              <a:t> </a:t>
            </a:r>
            <a:r>
              <a:rPr lang="en-US" dirty="0" err="1" smtClean="0"/>
              <a:t>posthume</a:t>
            </a:r>
            <a:r>
              <a:rPr lang="en-US" dirty="0" smtClean="0"/>
              <a:t> )</a:t>
            </a:r>
            <a:endParaRPr lang="en-US" dirty="0"/>
          </a:p>
        </p:txBody>
      </p:sp>
      <p:pic>
        <p:nvPicPr>
          <p:cNvPr id="96258" name="Picture 2" descr="https://upload.wikimedia.org/wikipedia/commons/thumb/e/ec/M%C3%BCller_Otto_Friedrich_1730-1784.jpg/230px-M%C3%BCller_Otto_Friedrich_1730-1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0"/>
            <a:ext cx="2190750" cy="2190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smtClean="0"/>
              <a:t>Débat sur la génération spontanée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Abiogenèse: vie à partir de matière non vivante ou en décomposition-</a:t>
            </a:r>
            <a:endParaRPr lang="fr-BE" dirty="0" smtClean="0"/>
          </a:p>
          <a:p>
            <a:r>
              <a:rPr lang="fr-BE" b="1" i="1" dirty="0" smtClean="0"/>
              <a:t>1745</a:t>
            </a:r>
            <a:r>
              <a:rPr lang="fr-BE" i="1" dirty="0" smtClean="0"/>
              <a:t> : </a:t>
            </a:r>
            <a:r>
              <a:rPr lang="fr-BE" b="1" i="1" dirty="0" smtClean="0"/>
              <a:t>John </a:t>
            </a:r>
            <a:r>
              <a:rPr lang="fr-BE" b="1" i="1" dirty="0" err="1" smtClean="0"/>
              <a:t>Needham</a:t>
            </a:r>
            <a:r>
              <a:rPr lang="fr-BE" b="1" i="1" dirty="0" smtClean="0"/>
              <a:t> </a:t>
            </a:r>
          </a:p>
          <a:p>
            <a:r>
              <a:rPr lang="fr-BE" b="1" i="1" dirty="0" smtClean="0"/>
              <a:t>Lazzaro Spallanzani (</a:t>
            </a:r>
            <a:r>
              <a:rPr lang="fr-BE" dirty="0" smtClean="0"/>
              <a:t>culture des microbes dans un jus de viande et fermeture étanche, mode de multiplication )</a:t>
            </a:r>
            <a:endParaRPr lang="fr-BE" b="1" i="1" dirty="0" smtClean="0"/>
          </a:p>
          <a:p>
            <a:r>
              <a:rPr lang="fr-BE" b="1" i="1" dirty="0" smtClean="0"/>
              <a:t>Lavoisier</a:t>
            </a:r>
          </a:p>
          <a:p>
            <a:r>
              <a:rPr lang="fr-BE" i="1" dirty="0" smtClean="0"/>
              <a:t>1861. </a:t>
            </a:r>
            <a:r>
              <a:rPr lang="fr-BE" b="1" i="1" dirty="0" smtClean="0"/>
              <a:t>Louis Pasteur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12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b="1" dirty="0" smtClean="0"/>
              <a:t>Le protocole de Pasteur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208912" cy="295232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Premièrement, il chauffa un bouillon de culture de 55 à 60 </a:t>
            </a:r>
            <a:r>
              <a:rPr lang="fr-FR" baseline="30000" dirty="0" err="1" smtClean="0">
                <a:solidFill>
                  <a:srgbClr val="FFFF00"/>
                </a:solidFill>
              </a:rPr>
              <a:t>o</a:t>
            </a:r>
            <a:r>
              <a:rPr lang="fr-FR" dirty="0" err="1" smtClean="0">
                <a:solidFill>
                  <a:srgbClr val="FFFF00"/>
                </a:solidFill>
              </a:rPr>
              <a:t>C</a:t>
            </a:r>
            <a:r>
              <a:rPr lang="fr-FR" dirty="0" smtClean="0">
                <a:solidFill>
                  <a:srgbClr val="FFFF00"/>
                </a:solidFill>
              </a:rPr>
              <a:t>. </a:t>
            </a:r>
            <a:endParaRPr lang="fr-BE" dirty="0" smtClean="0">
              <a:solidFill>
                <a:srgbClr val="FFFF00"/>
              </a:solidFill>
            </a:endParaRPr>
          </a:p>
          <a:p>
            <a:r>
              <a:rPr lang="fr-FR" b="1" dirty="0" smtClean="0">
                <a:solidFill>
                  <a:srgbClr val="FFFF00"/>
                </a:solidFill>
              </a:rPr>
              <a:t> </a:t>
            </a:r>
            <a:r>
              <a:rPr lang="fr-FR" dirty="0" smtClean="0">
                <a:solidFill>
                  <a:srgbClr val="FFFF00"/>
                </a:solidFill>
              </a:rPr>
              <a:t>Il mit le bouillon dans 2 ballons et les plaça dans un endroit où l’air passait bien.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Le premier ballon bien droit.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Le deuxième ballon penché. </a:t>
            </a:r>
            <a:endParaRPr lang="fr-BE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7306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7318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1" name="Group 2"/>
          <p:cNvGrpSpPr>
            <a:grpSpLocks/>
          </p:cNvGrpSpPr>
          <p:nvPr/>
        </p:nvGrpSpPr>
        <p:grpSpPr bwMode="auto">
          <a:xfrm>
            <a:off x="3923928" y="4365104"/>
            <a:ext cx="1123950" cy="1146175"/>
            <a:chOff x="5649" y="9303"/>
            <a:chExt cx="2880" cy="3264"/>
          </a:xfrm>
        </p:grpSpPr>
        <p:grpSp>
          <p:nvGrpSpPr>
            <p:cNvPr id="42" name="Group 3"/>
            <p:cNvGrpSpPr>
              <a:grpSpLocks/>
            </p:cNvGrpSpPr>
            <p:nvPr/>
          </p:nvGrpSpPr>
          <p:grpSpPr bwMode="auto">
            <a:xfrm>
              <a:off x="6897" y="10647"/>
              <a:ext cx="864" cy="1920"/>
              <a:chOff x="2784" y="3072"/>
              <a:chExt cx="432" cy="960"/>
            </a:xfrm>
          </p:grpSpPr>
          <p:grpSp>
            <p:nvGrpSpPr>
              <p:cNvPr id="50" name="Group 4"/>
              <p:cNvGrpSpPr>
                <a:grpSpLocks/>
              </p:cNvGrpSpPr>
              <p:nvPr/>
            </p:nvGrpSpPr>
            <p:grpSpPr bwMode="auto">
              <a:xfrm>
                <a:off x="2784" y="3072"/>
                <a:ext cx="144" cy="336"/>
                <a:chOff x="1536" y="2688"/>
                <a:chExt cx="144" cy="480"/>
              </a:xfrm>
            </p:grpSpPr>
            <p:sp>
              <p:nvSpPr>
                <p:cNvPr id="53" name="Oval 5"/>
                <p:cNvSpPr>
                  <a:spLocks noChangeArrowheads="1"/>
                </p:cNvSpPr>
                <p:nvPr/>
              </p:nvSpPr>
              <p:spPr bwMode="auto">
                <a:xfrm rot="-10901461" flipH="1" flipV="1">
                  <a:off x="1536" y="2688"/>
                  <a:ext cx="144" cy="3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B"/>
                    </a:gs>
                    <a:gs pos="100000">
                      <a:srgbClr val="FF0066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54" name="Oval 6"/>
                <p:cNvSpPr>
                  <a:spLocks noChangeArrowheads="1"/>
                </p:cNvSpPr>
                <p:nvPr/>
              </p:nvSpPr>
              <p:spPr bwMode="auto">
                <a:xfrm rot="-10330672" flipH="1" flipV="1">
                  <a:off x="1583" y="2688"/>
                  <a:ext cx="96" cy="4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B"/>
                    </a:gs>
                    <a:gs pos="100000">
                      <a:srgbClr val="FF0066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55" name="Oval 7"/>
                <p:cNvSpPr>
                  <a:spLocks noChangeArrowheads="1"/>
                </p:cNvSpPr>
                <p:nvPr/>
              </p:nvSpPr>
              <p:spPr bwMode="auto">
                <a:xfrm rot="-10914620" flipH="1" flipV="1">
                  <a:off x="1536" y="2736"/>
                  <a:ext cx="144" cy="43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B"/>
                    </a:gs>
                    <a:gs pos="100000">
                      <a:srgbClr val="FF0066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51" name="Rectangle 8"/>
              <p:cNvSpPr>
                <a:spLocks noChangeArrowheads="1"/>
              </p:cNvSpPr>
              <p:nvPr/>
            </p:nvSpPr>
            <p:spPr bwMode="auto">
              <a:xfrm>
                <a:off x="2784" y="3360"/>
                <a:ext cx="144" cy="67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>
                <a:off x="2928" y="3360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3" name="Group 10"/>
            <p:cNvGrpSpPr>
              <a:grpSpLocks/>
            </p:cNvGrpSpPr>
            <p:nvPr/>
          </p:nvGrpSpPr>
          <p:grpSpPr bwMode="auto">
            <a:xfrm>
              <a:off x="5649" y="10359"/>
              <a:ext cx="2880" cy="2208"/>
              <a:chOff x="2160" y="2928"/>
              <a:chExt cx="1440" cy="1104"/>
            </a:xfrm>
          </p:grpSpPr>
          <p:sp>
            <p:nvSpPr>
              <p:cNvPr id="47" name="Rectangle 11" descr="Sand"/>
              <p:cNvSpPr>
                <a:spLocks noChangeArrowheads="1"/>
              </p:cNvSpPr>
              <p:nvPr/>
            </p:nvSpPr>
            <p:spPr bwMode="auto">
              <a:xfrm>
                <a:off x="2160" y="3024"/>
                <a:ext cx="144" cy="1008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48" name="Rectangle 12" descr="Sand"/>
              <p:cNvSpPr>
                <a:spLocks noChangeArrowheads="1"/>
              </p:cNvSpPr>
              <p:nvPr/>
            </p:nvSpPr>
            <p:spPr bwMode="auto">
              <a:xfrm>
                <a:off x="3456" y="2976"/>
                <a:ext cx="144" cy="105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49" name="Rectangle 13" descr="Sand"/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1440" cy="96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4" name="Group 14"/>
            <p:cNvGrpSpPr>
              <a:grpSpLocks/>
            </p:cNvGrpSpPr>
            <p:nvPr/>
          </p:nvGrpSpPr>
          <p:grpSpPr bwMode="auto">
            <a:xfrm>
              <a:off x="6129" y="9303"/>
              <a:ext cx="1824" cy="1056"/>
              <a:chOff x="2400" y="2400"/>
              <a:chExt cx="912" cy="528"/>
            </a:xfrm>
          </p:grpSpPr>
          <p:sp>
            <p:nvSpPr>
              <p:cNvPr id="45" name="AutoShape 15"/>
              <p:cNvSpPr>
                <a:spLocks noChangeArrowheads="1"/>
              </p:cNvSpPr>
              <p:nvPr/>
            </p:nvSpPr>
            <p:spPr bwMode="auto">
              <a:xfrm>
                <a:off x="2400" y="2400"/>
                <a:ext cx="912" cy="528"/>
              </a:xfrm>
              <a:prstGeom prst="can">
                <a:avLst>
                  <a:gd name="adj" fmla="val 25000"/>
                </a:avLst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7666" tIns="33833" rIns="67666" bIns="33833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32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AutoShape 16"/>
              <p:cNvSpPr>
                <a:spLocks noChangeArrowheads="1"/>
              </p:cNvSpPr>
              <p:nvPr/>
            </p:nvSpPr>
            <p:spPr bwMode="auto">
              <a:xfrm>
                <a:off x="2400" y="2688"/>
                <a:ext cx="912" cy="240"/>
              </a:xfrm>
              <a:prstGeom prst="can">
                <a:avLst>
                  <a:gd name="adj" fmla="val 25000"/>
                </a:avLst>
              </a:prstGeom>
              <a:solidFill>
                <a:srgbClr val="FFFF0B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6" name="Group 17"/>
          <p:cNvGrpSpPr>
            <a:grpSpLocks noChangeAspect="1"/>
          </p:cNvGrpSpPr>
          <p:nvPr/>
        </p:nvGrpSpPr>
        <p:grpSpPr bwMode="auto">
          <a:xfrm>
            <a:off x="899592" y="5610225"/>
            <a:ext cx="2416175" cy="1247775"/>
            <a:chOff x="2193" y="7382"/>
            <a:chExt cx="4268" cy="2205"/>
          </a:xfrm>
        </p:grpSpPr>
        <p:sp>
          <p:nvSpPr>
            <p:cNvPr id="57" name="AutoShape 25"/>
            <p:cNvSpPr>
              <a:spLocks noChangeAspect="1" noChangeArrowheads="1" noTextEdit="1"/>
            </p:cNvSpPr>
            <p:nvPr/>
          </p:nvSpPr>
          <p:spPr bwMode="auto">
            <a:xfrm>
              <a:off x="2193" y="7382"/>
              <a:ext cx="4268" cy="220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grpSp>
          <p:nvGrpSpPr>
            <p:cNvPr id="58" name="Group 19"/>
            <p:cNvGrpSpPr>
              <a:grpSpLocks/>
            </p:cNvGrpSpPr>
            <p:nvPr/>
          </p:nvGrpSpPr>
          <p:grpSpPr bwMode="auto">
            <a:xfrm rot="-1149648">
              <a:off x="2193" y="7584"/>
              <a:ext cx="2273" cy="1682"/>
              <a:chOff x="1247" y="1824"/>
              <a:chExt cx="3121" cy="2304"/>
            </a:xfrm>
          </p:grpSpPr>
          <p:sp>
            <p:nvSpPr>
              <p:cNvPr id="60" name="AutoShape 24"/>
              <p:cNvSpPr>
                <a:spLocks noChangeArrowheads="1"/>
              </p:cNvSpPr>
              <p:nvPr/>
            </p:nvSpPr>
            <p:spPr bwMode="auto">
              <a:xfrm rot="1178275">
                <a:off x="1248" y="2928"/>
                <a:ext cx="1344" cy="1200"/>
              </a:xfrm>
              <a:prstGeom prst="flowChartConnector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auto">
              <a:xfrm rot="1177583">
                <a:off x="2064" y="2208"/>
                <a:ext cx="336" cy="89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62" name="AutoShape 22"/>
              <p:cNvSpPr>
                <a:spLocks noChangeArrowheads="1"/>
              </p:cNvSpPr>
              <p:nvPr/>
            </p:nvSpPr>
            <p:spPr bwMode="auto">
              <a:xfrm rot="1177598">
                <a:off x="2160" y="1824"/>
                <a:ext cx="1248" cy="1248"/>
              </a:xfrm>
              <a:custGeom>
                <a:avLst/>
                <a:gdLst>
                  <a:gd name="G0" fmla="+- 4967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4967"/>
                  <a:gd name="G18" fmla="*/ 4967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4967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4967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916 w 21600"/>
                  <a:gd name="T15" fmla="*/ 10800 h 21600"/>
                  <a:gd name="T16" fmla="*/ 10800 w 21600"/>
                  <a:gd name="T17" fmla="*/ 5833 h 21600"/>
                  <a:gd name="T18" fmla="*/ 18684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833" y="10800"/>
                    </a:moveTo>
                    <a:cubicBezTo>
                      <a:pt x="5833" y="8056"/>
                      <a:pt x="8056" y="5833"/>
                      <a:pt x="10800" y="5833"/>
                    </a:cubicBezTo>
                    <a:cubicBezTo>
                      <a:pt x="13543" y="5832"/>
                      <a:pt x="15766" y="8056"/>
                      <a:pt x="15767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63" name="AutoShape 21"/>
              <p:cNvSpPr>
                <a:spLocks noChangeArrowheads="1"/>
              </p:cNvSpPr>
              <p:nvPr/>
            </p:nvSpPr>
            <p:spPr bwMode="auto">
              <a:xfrm rot="12125461">
                <a:off x="3072" y="1920"/>
                <a:ext cx="1296" cy="1296"/>
              </a:xfrm>
              <a:custGeom>
                <a:avLst/>
                <a:gdLst>
                  <a:gd name="G0" fmla="+- 5632 0 0"/>
                  <a:gd name="G1" fmla="+- -11551665 0 0"/>
                  <a:gd name="G2" fmla="+- 0 0 -11551665"/>
                  <a:gd name="T0" fmla="*/ 0 256 1"/>
                  <a:gd name="T1" fmla="*/ 180 256 1"/>
                  <a:gd name="G3" fmla="+- -11551665 T0 T1"/>
                  <a:gd name="T2" fmla="*/ 0 256 1"/>
                  <a:gd name="T3" fmla="*/ 90 256 1"/>
                  <a:gd name="G4" fmla="+- -11551665 T2 T3"/>
                  <a:gd name="G5" fmla="*/ G4 2 1"/>
                  <a:gd name="T4" fmla="*/ 90 256 1"/>
                  <a:gd name="T5" fmla="*/ 0 256 1"/>
                  <a:gd name="G6" fmla="+- -11551665 T4 T5"/>
                  <a:gd name="G7" fmla="*/ G6 2 1"/>
                  <a:gd name="G8" fmla="abs -11551665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632"/>
                  <a:gd name="G18" fmla="*/ 5632 1 2"/>
                  <a:gd name="G19" fmla="+- G18 5400 0"/>
                  <a:gd name="G20" fmla="cos G19 -11551665"/>
                  <a:gd name="G21" fmla="sin G19 -11551665"/>
                  <a:gd name="G22" fmla="+- G20 10800 0"/>
                  <a:gd name="G23" fmla="+- G21 10800 0"/>
                  <a:gd name="G24" fmla="+- 10800 0 G20"/>
                  <a:gd name="G25" fmla="+- 5632 10800 0"/>
                  <a:gd name="G26" fmla="?: G9 G17 G25"/>
                  <a:gd name="G27" fmla="?: G9 0 21600"/>
                  <a:gd name="G28" fmla="cos 10800 -11551665"/>
                  <a:gd name="G29" fmla="sin 10800 -11551665"/>
                  <a:gd name="G30" fmla="sin 5632 -11551665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551665 G34 0"/>
                  <a:gd name="G36" fmla="?: G6 G35 G31"/>
                  <a:gd name="G37" fmla="+- 21600 0 G36"/>
                  <a:gd name="G38" fmla="?: G4 0 G33"/>
                  <a:gd name="G39" fmla="?: -11551665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601 w 21600"/>
                  <a:gd name="T15" fmla="*/ 10264 h 21600"/>
                  <a:gd name="T16" fmla="*/ 10800 w 21600"/>
                  <a:gd name="T17" fmla="*/ 5168 h 21600"/>
                  <a:gd name="T18" fmla="*/ 18999 w 21600"/>
                  <a:gd name="T19" fmla="*/ 10264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179" y="10433"/>
                    </a:moveTo>
                    <a:cubicBezTo>
                      <a:pt x="5373" y="7471"/>
                      <a:pt x="7831" y="5167"/>
                      <a:pt x="10800" y="5168"/>
                    </a:cubicBezTo>
                    <a:cubicBezTo>
                      <a:pt x="13768" y="5168"/>
                      <a:pt x="16226" y="7471"/>
                      <a:pt x="16420" y="10433"/>
                    </a:cubicBezTo>
                    <a:lnTo>
                      <a:pt x="21577" y="10096"/>
                    </a:lnTo>
                    <a:cubicBezTo>
                      <a:pt x="21206" y="4416"/>
                      <a:pt x="16491" y="-1"/>
                      <a:pt x="10799" y="0"/>
                    </a:cubicBezTo>
                    <a:cubicBezTo>
                      <a:pt x="5108" y="0"/>
                      <a:pt x="393" y="4416"/>
                      <a:pt x="22" y="10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64" name="AutoShape 20" descr="50 %"/>
              <p:cNvSpPr>
                <a:spLocks noChangeArrowheads="1"/>
              </p:cNvSpPr>
              <p:nvPr/>
            </p:nvSpPr>
            <p:spPr bwMode="auto">
              <a:xfrm rot="1178275">
                <a:off x="1247" y="3416"/>
                <a:ext cx="1150" cy="672"/>
              </a:xfrm>
              <a:prstGeom prst="flowChartConnector">
                <a:avLst/>
              </a:prstGeom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5020" y="7584"/>
              <a:ext cx="1441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4922" tIns="32461" rIns="64922" bIns="32461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 smtClean="0">
                  <a:solidFill>
                    <a:srgbClr val="FFFF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D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roit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oup 28"/>
          <p:cNvGrpSpPr>
            <a:grpSpLocks noChangeAspect="1"/>
          </p:cNvGrpSpPr>
          <p:nvPr/>
        </p:nvGrpSpPr>
        <p:grpSpPr bwMode="auto">
          <a:xfrm>
            <a:off x="5292080" y="5476875"/>
            <a:ext cx="2628900" cy="1381125"/>
            <a:chOff x="1427" y="4840"/>
            <a:chExt cx="4140" cy="2176"/>
          </a:xfrm>
        </p:grpSpPr>
        <p:sp>
          <p:nvSpPr>
            <p:cNvPr id="66" name="AutoShape 37"/>
            <p:cNvSpPr>
              <a:spLocks noChangeAspect="1" noChangeArrowheads="1" noTextEdit="1"/>
            </p:cNvSpPr>
            <p:nvPr/>
          </p:nvSpPr>
          <p:spPr bwMode="auto">
            <a:xfrm>
              <a:off x="1427" y="4840"/>
              <a:ext cx="4140" cy="21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sp>
          <p:nvSpPr>
            <p:cNvPr id="67" name="Text Box 36"/>
            <p:cNvSpPr txBox="1">
              <a:spLocks noChangeArrowheads="1"/>
            </p:cNvSpPr>
            <p:nvPr/>
          </p:nvSpPr>
          <p:spPr bwMode="auto">
            <a:xfrm>
              <a:off x="1585" y="5518"/>
              <a:ext cx="1418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Penché</a:t>
              </a: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8" name="Group 29"/>
            <p:cNvGrpSpPr>
              <a:grpSpLocks/>
            </p:cNvGrpSpPr>
            <p:nvPr/>
          </p:nvGrpSpPr>
          <p:grpSpPr bwMode="auto">
            <a:xfrm>
              <a:off x="2867" y="4920"/>
              <a:ext cx="2270" cy="1996"/>
              <a:chOff x="1247" y="1824"/>
              <a:chExt cx="3121" cy="2304"/>
            </a:xfrm>
          </p:grpSpPr>
          <p:sp>
            <p:nvSpPr>
              <p:cNvPr id="69" name="Rectangle 35"/>
              <p:cNvSpPr>
                <a:spLocks noChangeArrowheads="1"/>
              </p:cNvSpPr>
              <p:nvPr/>
            </p:nvSpPr>
            <p:spPr bwMode="auto">
              <a:xfrm rot="1177583">
                <a:off x="2064" y="2208"/>
                <a:ext cx="336" cy="89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70" name="Group 30"/>
              <p:cNvGrpSpPr>
                <a:grpSpLocks/>
              </p:cNvGrpSpPr>
              <p:nvPr/>
            </p:nvGrpSpPr>
            <p:grpSpPr bwMode="auto">
              <a:xfrm>
                <a:off x="1247" y="1824"/>
                <a:ext cx="3121" cy="2304"/>
                <a:chOff x="1247" y="1824"/>
                <a:chExt cx="3121" cy="2304"/>
              </a:xfrm>
            </p:grpSpPr>
            <p:sp>
              <p:nvSpPr>
                <p:cNvPr id="71" name="AutoShape 34"/>
                <p:cNvSpPr>
                  <a:spLocks noChangeArrowheads="1"/>
                </p:cNvSpPr>
                <p:nvPr/>
              </p:nvSpPr>
              <p:spPr bwMode="auto">
                <a:xfrm rot="1178275">
                  <a:off x="1248" y="2928"/>
                  <a:ext cx="1344" cy="1200"/>
                </a:xfrm>
                <a:prstGeom prst="flowChartConnector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2" name="AutoShape 33"/>
                <p:cNvSpPr>
                  <a:spLocks noChangeArrowheads="1"/>
                </p:cNvSpPr>
                <p:nvPr/>
              </p:nvSpPr>
              <p:spPr bwMode="auto">
                <a:xfrm rot="1177598">
                  <a:off x="2160" y="1824"/>
                  <a:ext cx="1248" cy="1248"/>
                </a:xfrm>
                <a:custGeom>
                  <a:avLst/>
                  <a:gdLst>
                    <a:gd name="G0" fmla="+- 4967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4967"/>
                    <a:gd name="G18" fmla="*/ 4967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4967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4967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916 w 21600"/>
                    <a:gd name="T15" fmla="*/ 10800 h 21600"/>
                    <a:gd name="T16" fmla="*/ 10800 w 21600"/>
                    <a:gd name="T17" fmla="*/ 5833 h 21600"/>
                    <a:gd name="T18" fmla="*/ 18684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833" y="10800"/>
                      </a:moveTo>
                      <a:cubicBezTo>
                        <a:pt x="5833" y="8056"/>
                        <a:pt x="8056" y="5833"/>
                        <a:pt x="10800" y="5833"/>
                      </a:cubicBezTo>
                      <a:cubicBezTo>
                        <a:pt x="13543" y="5832"/>
                        <a:pt x="15766" y="8056"/>
                        <a:pt x="15767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3" name="AutoShape 32"/>
                <p:cNvSpPr>
                  <a:spLocks noChangeArrowheads="1"/>
                </p:cNvSpPr>
                <p:nvPr/>
              </p:nvSpPr>
              <p:spPr bwMode="auto">
                <a:xfrm rot="12125461">
                  <a:off x="3072" y="1920"/>
                  <a:ext cx="1296" cy="1296"/>
                </a:xfrm>
                <a:custGeom>
                  <a:avLst/>
                  <a:gdLst>
                    <a:gd name="G0" fmla="+- 5632 0 0"/>
                    <a:gd name="G1" fmla="+- -11551665 0 0"/>
                    <a:gd name="G2" fmla="+- 0 0 -11551665"/>
                    <a:gd name="T0" fmla="*/ 0 256 1"/>
                    <a:gd name="T1" fmla="*/ 180 256 1"/>
                    <a:gd name="G3" fmla="+- -11551665 T0 T1"/>
                    <a:gd name="T2" fmla="*/ 0 256 1"/>
                    <a:gd name="T3" fmla="*/ 90 256 1"/>
                    <a:gd name="G4" fmla="+- -11551665 T2 T3"/>
                    <a:gd name="G5" fmla="*/ G4 2 1"/>
                    <a:gd name="T4" fmla="*/ 90 256 1"/>
                    <a:gd name="T5" fmla="*/ 0 256 1"/>
                    <a:gd name="G6" fmla="+- -11551665 T4 T5"/>
                    <a:gd name="G7" fmla="*/ G6 2 1"/>
                    <a:gd name="G8" fmla="abs -11551665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632"/>
                    <a:gd name="G18" fmla="*/ 5632 1 2"/>
                    <a:gd name="G19" fmla="+- G18 5400 0"/>
                    <a:gd name="G20" fmla="cos G19 -11551665"/>
                    <a:gd name="G21" fmla="sin G19 -11551665"/>
                    <a:gd name="G22" fmla="+- G20 10800 0"/>
                    <a:gd name="G23" fmla="+- G21 10800 0"/>
                    <a:gd name="G24" fmla="+- 10800 0 G20"/>
                    <a:gd name="G25" fmla="+- 5632 10800 0"/>
                    <a:gd name="G26" fmla="?: G9 G17 G25"/>
                    <a:gd name="G27" fmla="?: G9 0 21600"/>
                    <a:gd name="G28" fmla="cos 10800 -11551665"/>
                    <a:gd name="G29" fmla="sin 10800 -11551665"/>
                    <a:gd name="G30" fmla="sin 5632 -11551665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11551665 G34 0"/>
                    <a:gd name="G36" fmla="?: G6 G35 G31"/>
                    <a:gd name="G37" fmla="+- 21600 0 G36"/>
                    <a:gd name="G38" fmla="?: G4 0 G33"/>
                    <a:gd name="G39" fmla="?: -11551665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601 w 21600"/>
                    <a:gd name="T15" fmla="*/ 10264 h 21600"/>
                    <a:gd name="T16" fmla="*/ 10800 w 21600"/>
                    <a:gd name="T17" fmla="*/ 5168 h 21600"/>
                    <a:gd name="T18" fmla="*/ 18999 w 21600"/>
                    <a:gd name="T19" fmla="*/ 10264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179" y="10433"/>
                      </a:moveTo>
                      <a:cubicBezTo>
                        <a:pt x="5373" y="7471"/>
                        <a:pt x="7831" y="5167"/>
                        <a:pt x="10800" y="5168"/>
                      </a:cubicBezTo>
                      <a:cubicBezTo>
                        <a:pt x="13768" y="5168"/>
                        <a:pt x="16226" y="7471"/>
                        <a:pt x="16420" y="10433"/>
                      </a:cubicBezTo>
                      <a:lnTo>
                        <a:pt x="21577" y="10096"/>
                      </a:lnTo>
                      <a:cubicBezTo>
                        <a:pt x="21206" y="4416"/>
                        <a:pt x="16491" y="-1"/>
                        <a:pt x="10799" y="0"/>
                      </a:cubicBezTo>
                      <a:cubicBezTo>
                        <a:pt x="5108" y="0"/>
                        <a:pt x="393" y="4416"/>
                        <a:pt x="22" y="10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4" name="AutoShape 31" descr="50 %"/>
                <p:cNvSpPr>
                  <a:spLocks noChangeArrowheads="1"/>
                </p:cNvSpPr>
                <p:nvPr/>
              </p:nvSpPr>
              <p:spPr bwMode="auto">
                <a:xfrm rot="1178275">
                  <a:off x="1247" y="3416"/>
                  <a:ext cx="1150" cy="672"/>
                </a:xfrm>
                <a:prstGeom prst="flowChartConnector">
                  <a:avLst/>
                </a:prstGeom>
                <a:pattFill prst="pct50">
                  <a:fgClr>
                    <a:srgbClr val="000000"/>
                  </a:fgClr>
                  <a:bgClr>
                    <a:srgbClr val="FFFFFF"/>
                  </a:bgClr>
                </a:patt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12776"/>
            <a:ext cx="8229600" cy="1399032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</a:rPr>
              <a:t>Les résultats</a:t>
            </a:r>
            <a:r>
              <a:rPr lang="fr-BE" dirty="0" smtClean="0">
                <a:solidFill>
                  <a:srgbClr val="FFFF00"/>
                </a:solidFill>
              </a:rPr>
              <a:t/>
            </a:r>
            <a:br>
              <a:rPr lang="fr-BE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286000"/>
            <a:ext cx="8229600" cy="457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fr-FR" dirty="0" smtClean="0"/>
              <a:t>Le premier bouillon ne fut pas contaminé et le deuxième fut contaminé.</a:t>
            </a:r>
          </a:p>
          <a:p>
            <a:r>
              <a:rPr lang="fr-FR" dirty="0" smtClean="0"/>
              <a:t>Le premier ballon ne fut pas contaminé parce que sa position droite ne permettait pas à l’air de pénétrer à l’intérieur. </a:t>
            </a:r>
          </a:p>
          <a:p>
            <a:r>
              <a:rPr lang="fr-FR" dirty="0" smtClean="0"/>
              <a:t>Les particules restaient emprisonnées dans l’ouverture du ballon puisqu’il n’ y avait pas assez de pression d’air pour les faire entrer.</a:t>
            </a:r>
            <a:endParaRPr lang="fr-BE" dirty="0" smtClean="0"/>
          </a:p>
          <a:p>
            <a:endParaRPr lang="fr-BE" dirty="0" smtClean="0"/>
          </a:p>
          <a:p>
            <a:endParaRPr lang="en-US" dirty="0"/>
          </a:p>
        </p:txBody>
      </p:sp>
      <p:grpSp>
        <p:nvGrpSpPr>
          <p:cNvPr id="19" name="Group 17"/>
          <p:cNvGrpSpPr>
            <a:grpSpLocks noChangeAspect="1"/>
          </p:cNvGrpSpPr>
          <p:nvPr/>
        </p:nvGrpSpPr>
        <p:grpSpPr bwMode="auto">
          <a:xfrm>
            <a:off x="1547664" y="144016"/>
            <a:ext cx="2416175" cy="1247775"/>
            <a:chOff x="2193" y="7382"/>
            <a:chExt cx="4268" cy="2205"/>
          </a:xfrm>
        </p:grpSpPr>
        <p:sp>
          <p:nvSpPr>
            <p:cNvPr id="20" name="AutoShape 25"/>
            <p:cNvSpPr>
              <a:spLocks noChangeAspect="1" noChangeArrowheads="1" noTextEdit="1"/>
            </p:cNvSpPr>
            <p:nvPr/>
          </p:nvSpPr>
          <p:spPr bwMode="auto">
            <a:xfrm>
              <a:off x="2193" y="7382"/>
              <a:ext cx="4268" cy="220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grpSp>
          <p:nvGrpSpPr>
            <p:cNvPr id="21" name="Group 19"/>
            <p:cNvGrpSpPr>
              <a:grpSpLocks/>
            </p:cNvGrpSpPr>
            <p:nvPr/>
          </p:nvGrpSpPr>
          <p:grpSpPr bwMode="auto">
            <a:xfrm rot="-1149648">
              <a:off x="2193" y="7584"/>
              <a:ext cx="2273" cy="1682"/>
              <a:chOff x="1247" y="1824"/>
              <a:chExt cx="3121" cy="2304"/>
            </a:xfrm>
          </p:grpSpPr>
          <p:sp>
            <p:nvSpPr>
              <p:cNvPr id="23" name="AutoShape 24"/>
              <p:cNvSpPr>
                <a:spLocks noChangeArrowheads="1"/>
              </p:cNvSpPr>
              <p:nvPr/>
            </p:nvSpPr>
            <p:spPr bwMode="auto">
              <a:xfrm rot="1178275">
                <a:off x="1248" y="2928"/>
                <a:ext cx="1344" cy="1200"/>
              </a:xfrm>
              <a:prstGeom prst="flowChartConnector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 rot="1177583">
                <a:off x="2064" y="2208"/>
                <a:ext cx="336" cy="89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AutoShape 22"/>
              <p:cNvSpPr>
                <a:spLocks noChangeArrowheads="1"/>
              </p:cNvSpPr>
              <p:nvPr/>
            </p:nvSpPr>
            <p:spPr bwMode="auto">
              <a:xfrm rot="1177598">
                <a:off x="2160" y="1824"/>
                <a:ext cx="1248" cy="1248"/>
              </a:xfrm>
              <a:custGeom>
                <a:avLst/>
                <a:gdLst>
                  <a:gd name="G0" fmla="+- 4967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4967"/>
                  <a:gd name="G18" fmla="*/ 4967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4967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4967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916 w 21600"/>
                  <a:gd name="T15" fmla="*/ 10800 h 21600"/>
                  <a:gd name="T16" fmla="*/ 10800 w 21600"/>
                  <a:gd name="T17" fmla="*/ 5833 h 21600"/>
                  <a:gd name="T18" fmla="*/ 18684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833" y="10800"/>
                    </a:moveTo>
                    <a:cubicBezTo>
                      <a:pt x="5833" y="8056"/>
                      <a:pt x="8056" y="5833"/>
                      <a:pt x="10800" y="5833"/>
                    </a:cubicBezTo>
                    <a:cubicBezTo>
                      <a:pt x="13543" y="5832"/>
                      <a:pt x="15766" y="8056"/>
                      <a:pt x="15767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AutoShape 21"/>
              <p:cNvSpPr>
                <a:spLocks noChangeArrowheads="1"/>
              </p:cNvSpPr>
              <p:nvPr/>
            </p:nvSpPr>
            <p:spPr bwMode="auto">
              <a:xfrm rot="12125461">
                <a:off x="3072" y="1920"/>
                <a:ext cx="1296" cy="1296"/>
              </a:xfrm>
              <a:custGeom>
                <a:avLst/>
                <a:gdLst>
                  <a:gd name="G0" fmla="+- 5632 0 0"/>
                  <a:gd name="G1" fmla="+- -11551665 0 0"/>
                  <a:gd name="G2" fmla="+- 0 0 -11551665"/>
                  <a:gd name="T0" fmla="*/ 0 256 1"/>
                  <a:gd name="T1" fmla="*/ 180 256 1"/>
                  <a:gd name="G3" fmla="+- -11551665 T0 T1"/>
                  <a:gd name="T2" fmla="*/ 0 256 1"/>
                  <a:gd name="T3" fmla="*/ 90 256 1"/>
                  <a:gd name="G4" fmla="+- -11551665 T2 T3"/>
                  <a:gd name="G5" fmla="*/ G4 2 1"/>
                  <a:gd name="T4" fmla="*/ 90 256 1"/>
                  <a:gd name="T5" fmla="*/ 0 256 1"/>
                  <a:gd name="G6" fmla="+- -11551665 T4 T5"/>
                  <a:gd name="G7" fmla="*/ G6 2 1"/>
                  <a:gd name="G8" fmla="abs -11551665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632"/>
                  <a:gd name="G18" fmla="*/ 5632 1 2"/>
                  <a:gd name="G19" fmla="+- G18 5400 0"/>
                  <a:gd name="G20" fmla="cos G19 -11551665"/>
                  <a:gd name="G21" fmla="sin G19 -11551665"/>
                  <a:gd name="G22" fmla="+- G20 10800 0"/>
                  <a:gd name="G23" fmla="+- G21 10800 0"/>
                  <a:gd name="G24" fmla="+- 10800 0 G20"/>
                  <a:gd name="G25" fmla="+- 5632 10800 0"/>
                  <a:gd name="G26" fmla="?: G9 G17 G25"/>
                  <a:gd name="G27" fmla="?: G9 0 21600"/>
                  <a:gd name="G28" fmla="cos 10800 -11551665"/>
                  <a:gd name="G29" fmla="sin 10800 -11551665"/>
                  <a:gd name="G30" fmla="sin 5632 -11551665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551665 G34 0"/>
                  <a:gd name="G36" fmla="?: G6 G35 G31"/>
                  <a:gd name="G37" fmla="+- 21600 0 G36"/>
                  <a:gd name="G38" fmla="?: G4 0 G33"/>
                  <a:gd name="G39" fmla="?: -11551665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601 w 21600"/>
                  <a:gd name="T15" fmla="*/ 10264 h 21600"/>
                  <a:gd name="T16" fmla="*/ 10800 w 21600"/>
                  <a:gd name="T17" fmla="*/ 5168 h 21600"/>
                  <a:gd name="T18" fmla="*/ 18999 w 21600"/>
                  <a:gd name="T19" fmla="*/ 10264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179" y="10433"/>
                    </a:moveTo>
                    <a:cubicBezTo>
                      <a:pt x="5373" y="7471"/>
                      <a:pt x="7831" y="5167"/>
                      <a:pt x="10800" y="5168"/>
                    </a:cubicBezTo>
                    <a:cubicBezTo>
                      <a:pt x="13768" y="5168"/>
                      <a:pt x="16226" y="7471"/>
                      <a:pt x="16420" y="10433"/>
                    </a:cubicBezTo>
                    <a:lnTo>
                      <a:pt x="21577" y="10096"/>
                    </a:lnTo>
                    <a:cubicBezTo>
                      <a:pt x="21206" y="4416"/>
                      <a:pt x="16491" y="-1"/>
                      <a:pt x="10799" y="0"/>
                    </a:cubicBezTo>
                    <a:cubicBezTo>
                      <a:pt x="5108" y="0"/>
                      <a:pt x="393" y="4416"/>
                      <a:pt x="22" y="10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AutoShape 20" descr="50 %"/>
              <p:cNvSpPr>
                <a:spLocks noChangeArrowheads="1"/>
              </p:cNvSpPr>
              <p:nvPr/>
            </p:nvSpPr>
            <p:spPr bwMode="auto">
              <a:xfrm rot="1178275">
                <a:off x="1247" y="3416"/>
                <a:ext cx="1150" cy="672"/>
              </a:xfrm>
              <a:prstGeom prst="flowChartConnector">
                <a:avLst/>
              </a:prstGeom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5020" y="7584"/>
              <a:ext cx="1441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4922" tIns="32461" rIns="64922" bIns="32461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 smtClean="0">
                  <a:solidFill>
                    <a:srgbClr val="FFFF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D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roit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 bwMode="auto">
          <a:xfrm>
            <a:off x="4211960" y="0"/>
            <a:ext cx="2628900" cy="1381125"/>
            <a:chOff x="1427" y="4840"/>
            <a:chExt cx="4140" cy="2176"/>
          </a:xfrm>
        </p:grpSpPr>
        <p:sp>
          <p:nvSpPr>
            <p:cNvPr id="29" name="AutoShape 37"/>
            <p:cNvSpPr>
              <a:spLocks noChangeAspect="1" noChangeArrowheads="1" noTextEdit="1"/>
            </p:cNvSpPr>
            <p:nvPr/>
          </p:nvSpPr>
          <p:spPr bwMode="auto">
            <a:xfrm>
              <a:off x="1427" y="4840"/>
              <a:ext cx="4140" cy="21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sp>
          <p:nvSpPr>
            <p:cNvPr id="30" name="Text Box 36"/>
            <p:cNvSpPr txBox="1">
              <a:spLocks noChangeArrowheads="1"/>
            </p:cNvSpPr>
            <p:nvPr/>
          </p:nvSpPr>
          <p:spPr bwMode="auto">
            <a:xfrm>
              <a:off x="1585" y="5518"/>
              <a:ext cx="1418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Penché</a:t>
              </a: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1" name="Group 29"/>
            <p:cNvGrpSpPr>
              <a:grpSpLocks/>
            </p:cNvGrpSpPr>
            <p:nvPr/>
          </p:nvGrpSpPr>
          <p:grpSpPr bwMode="auto">
            <a:xfrm>
              <a:off x="2867" y="4920"/>
              <a:ext cx="2270" cy="1996"/>
              <a:chOff x="1247" y="1824"/>
              <a:chExt cx="3121" cy="2304"/>
            </a:xfrm>
          </p:grpSpPr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 rot="1177583">
                <a:off x="2064" y="2208"/>
                <a:ext cx="336" cy="89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33" name="Group 30"/>
              <p:cNvGrpSpPr>
                <a:grpSpLocks/>
              </p:cNvGrpSpPr>
              <p:nvPr/>
            </p:nvGrpSpPr>
            <p:grpSpPr bwMode="auto">
              <a:xfrm>
                <a:off x="1247" y="1824"/>
                <a:ext cx="3121" cy="2304"/>
                <a:chOff x="1247" y="1824"/>
                <a:chExt cx="3121" cy="2304"/>
              </a:xfrm>
            </p:grpSpPr>
            <p:sp>
              <p:nvSpPr>
                <p:cNvPr id="34" name="AutoShape 34"/>
                <p:cNvSpPr>
                  <a:spLocks noChangeArrowheads="1"/>
                </p:cNvSpPr>
                <p:nvPr/>
              </p:nvSpPr>
              <p:spPr bwMode="auto">
                <a:xfrm rot="1178275">
                  <a:off x="1248" y="2928"/>
                  <a:ext cx="1344" cy="1200"/>
                </a:xfrm>
                <a:prstGeom prst="flowChartConnector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5" name="AutoShape 33"/>
                <p:cNvSpPr>
                  <a:spLocks noChangeArrowheads="1"/>
                </p:cNvSpPr>
                <p:nvPr/>
              </p:nvSpPr>
              <p:spPr bwMode="auto">
                <a:xfrm rot="1177598">
                  <a:off x="2160" y="1824"/>
                  <a:ext cx="1248" cy="1248"/>
                </a:xfrm>
                <a:custGeom>
                  <a:avLst/>
                  <a:gdLst>
                    <a:gd name="G0" fmla="+- 4967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4967"/>
                    <a:gd name="G18" fmla="*/ 4967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4967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4967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916 w 21600"/>
                    <a:gd name="T15" fmla="*/ 10800 h 21600"/>
                    <a:gd name="T16" fmla="*/ 10800 w 21600"/>
                    <a:gd name="T17" fmla="*/ 5833 h 21600"/>
                    <a:gd name="T18" fmla="*/ 18684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833" y="10800"/>
                      </a:moveTo>
                      <a:cubicBezTo>
                        <a:pt x="5833" y="8056"/>
                        <a:pt x="8056" y="5833"/>
                        <a:pt x="10800" y="5833"/>
                      </a:cubicBezTo>
                      <a:cubicBezTo>
                        <a:pt x="13543" y="5832"/>
                        <a:pt x="15766" y="8056"/>
                        <a:pt x="15767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6" name="AutoShape 32"/>
                <p:cNvSpPr>
                  <a:spLocks noChangeArrowheads="1"/>
                </p:cNvSpPr>
                <p:nvPr/>
              </p:nvSpPr>
              <p:spPr bwMode="auto">
                <a:xfrm rot="12125461">
                  <a:off x="3072" y="1920"/>
                  <a:ext cx="1296" cy="1296"/>
                </a:xfrm>
                <a:custGeom>
                  <a:avLst/>
                  <a:gdLst>
                    <a:gd name="G0" fmla="+- 5632 0 0"/>
                    <a:gd name="G1" fmla="+- -11551665 0 0"/>
                    <a:gd name="G2" fmla="+- 0 0 -11551665"/>
                    <a:gd name="T0" fmla="*/ 0 256 1"/>
                    <a:gd name="T1" fmla="*/ 180 256 1"/>
                    <a:gd name="G3" fmla="+- -11551665 T0 T1"/>
                    <a:gd name="T2" fmla="*/ 0 256 1"/>
                    <a:gd name="T3" fmla="*/ 90 256 1"/>
                    <a:gd name="G4" fmla="+- -11551665 T2 T3"/>
                    <a:gd name="G5" fmla="*/ G4 2 1"/>
                    <a:gd name="T4" fmla="*/ 90 256 1"/>
                    <a:gd name="T5" fmla="*/ 0 256 1"/>
                    <a:gd name="G6" fmla="+- -11551665 T4 T5"/>
                    <a:gd name="G7" fmla="*/ G6 2 1"/>
                    <a:gd name="G8" fmla="abs -11551665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632"/>
                    <a:gd name="G18" fmla="*/ 5632 1 2"/>
                    <a:gd name="G19" fmla="+- G18 5400 0"/>
                    <a:gd name="G20" fmla="cos G19 -11551665"/>
                    <a:gd name="G21" fmla="sin G19 -11551665"/>
                    <a:gd name="G22" fmla="+- G20 10800 0"/>
                    <a:gd name="G23" fmla="+- G21 10800 0"/>
                    <a:gd name="G24" fmla="+- 10800 0 G20"/>
                    <a:gd name="G25" fmla="+- 5632 10800 0"/>
                    <a:gd name="G26" fmla="?: G9 G17 G25"/>
                    <a:gd name="G27" fmla="?: G9 0 21600"/>
                    <a:gd name="G28" fmla="cos 10800 -11551665"/>
                    <a:gd name="G29" fmla="sin 10800 -11551665"/>
                    <a:gd name="G30" fmla="sin 5632 -11551665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11551665 G34 0"/>
                    <a:gd name="G36" fmla="?: G6 G35 G31"/>
                    <a:gd name="G37" fmla="+- 21600 0 G36"/>
                    <a:gd name="G38" fmla="?: G4 0 G33"/>
                    <a:gd name="G39" fmla="?: -11551665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601 w 21600"/>
                    <a:gd name="T15" fmla="*/ 10264 h 21600"/>
                    <a:gd name="T16" fmla="*/ 10800 w 21600"/>
                    <a:gd name="T17" fmla="*/ 5168 h 21600"/>
                    <a:gd name="T18" fmla="*/ 18999 w 21600"/>
                    <a:gd name="T19" fmla="*/ 10264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179" y="10433"/>
                      </a:moveTo>
                      <a:cubicBezTo>
                        <a:pt x="5373" y="7471"/>
                        <a:pt x="7831" y="5167"/>
                        <a:pt x="10800" y="5168"/>
                      </a:cubicBezTo>
                      <a:cubicBezTo>
                        <a:pt x="13768" y="5168"/>
                        <a:pt x="16226" y="7471"/>
                        <a:pt x="16420" y="10433"/>
                      </a:cubicBezTo>
                      <a:lnTo>
                        <a:pt x="21577" y="10096"/>
                      </a:lnTo>
                      <a:cubicBezTo>
                        <a:pt x="21206" y="4416"/>
                        <a:pt x="16491" y="-1"/>
                        <a:pt x="10799" y="0"/>
                      </a:cubicBezTo>
                      <a:cubicBezTo>
                        <a:pt x="5108" y="0"/>
                        <a:pt x="393" y="4416"/>
                        <a:pt x="22" y="10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7" name="AutoShape 31" descr="50 %"/>
                <p:cNvSpPr>
                  <a:spLocks noChangeArrowheads="1"/>
                </p:cNvSpPr>
                <p:nvPr/>
              </p:nvSpPr>
              <p:spPr bwMode="auto">
                <a:xfrm rot="1178275">
                  <a:off x="1247" y="3416"/>
                  <a:ext cx="1150" cy="672"/>
                </a:xfrm>
                <a:prstGeom prst="flowChartConnector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200">
                    <a:solidFill>
                      <a:srgbClr val="FFFF00"/>
                    </a:solidFill>
                  </a:endParaRPr>
                </a:p>
              </p:txBody>
            </p:sp>
          </p:grpSp>
        </p:grpSp>
      </p:grpSp>
      <p:sp>
        <p:nvSpPr>
          <p:cNvPr id="39" name="انفجار 2 38"/>
          <p:cNvSpPr/>
          <p:nvPr/>
        </p:nvSpPr>
        <p:spPr>
          <a:xfrm>
            <a:off x="2214546" y="428604"/>
            <a:ext cx="214314" cy="14287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D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973138" y="1127124"/>
            <a:ext cx="1294606" cy="1005731"/>
            <a:chOff x="4977" y="6069"/>
            <a:chExt cx="4416" cy="3264"/>
          </a:xfrm>
        </p:grpSpPr>
        <p:sp>
          <p:nvSpPr>
            <p:cNvPr id="98307" name="AutoShape 3"/>
            <p:cNvSpPr>
              <a:spLocks noChangeArrowheads="1"/>
            </p:cNvSpPr>
            <p:nvPr/>
          </p:nvSpPr>
          <p:spPr bwMode="auto">
            <a:xfrm>
              <a:off x="4977" y="6069"/>
              <a:ext cx="2496" cy="3264"/>
            </a:xfrm>
            <a:custGeom>
              <a:avLst/>
              <a:gdLst>
                <a:gd name="G0" fmla="+- 4967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967"/>
                <a:gd name="G18" fmla="*/ 4967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4967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4967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916 w 21600"/>
                <a:gd name="T15" fmla="*/ 10800 h 21600"/>
                <a:gd name="T16" fmla="*/ 10800 w 21600"/>
                <a:gd name="T17" fmla="*/ 5833 h 21600"/>
                <a:gd name="T18" fmla="*/ 18684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33" y="10800"/>
                  </a:moveTo>
                  <a:cubicBezTo>
                    <a:pt x="5833" y="8056"/>
                    <a:pt x="8056" y="5833"/>
                    <a:pt x="10800" y="5833"/>
                  </a:cubicBezTo>
                  <a:cubicBezTo>
                    <a:pt x="13543" y="5832"/>
                    <a:pt x="15766" y="8056"/>
                    <a:pt x="15767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08" name="AutoShape 4"/>
            <p:cNvSpPr>
              <a:spLocks noChangeArrowheads="1"/>
            </p:cNvSpPr>
            <p:nvPr/>
          </p:nvSpPr>
          <p:spPr bwMode="auto">
            <a:xfrm rot="10946367">
              <a:off x="6801" y="6069"/>
              <a:ext cx="2592" cy="2784"/>
            </a:xfrm>
            <a:custGeom>
              <a:avLst/>
              <a:gdLst>
                <a:gd name="G0" fmla="+- 5632 0 0"/>
                <a:gd name="G1" fmla="+- -11551665 0 0"/>
                <a:gd name="G2" fmla="+- 0 0 -11551665"/>
                <a:gd name="T0" fmla="*/ 0 256 1"/>
                <a:gd name="T1" fmla="*/ 180 256 1"/>
                <a:gd name="G3" fmla="+- -11551665 T0 T1"/>
                <a:gd name="T2" fmla="*/ 0 256 1"/>
                <a:gd name="T3" fmla="*/ 90 256 1"/>
                <a:gd name="G4" fmla="+- -11551665 T2 T3"/>
                <a:gd name="G5" fmla="*/ G4 2 1"/>
                <a:gd name="T4" fmla="*/ 90 256 1"/>
                <a:gd name="T5" fmla="*/ 0 256 1"/>
                <a:gd name="G6" fmla="+- -11551665 T4 T5"/>
                <a:gd name="G7" fmla="*/ G6 2 1"/>
                <a:gd name="G8" fmla="abs -1155166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32"/>
                <a:gd name="G18" fmla="*/ 5632 1 2"/>
                <a:gd name="G19" fmla="+- G18 5400 0"/>
                <a:gd name="G20" fmla="cos G19 -11551665"/>
                <a:gd name="G21" fmla="sin G19 -11551665"/>
                <a:gd name="G22" fmla="+- G20 10800 0"/>
                <a:gd name="G23" fmla="+- G21 10800 0"/>
                <a:gd name="G24" fmla="+- 10800 0 G20"/>
                <a:gd name="G25" fmla="+- 5632 10800 0"/>
                <a:gd name="G26" fmla="?: G9 G17 G25"/>
                <a:gd name="G27" fmla="?: G9 0 21600"/>
                <a:gd name="G28" fmla="cos 10800 -11551665"/>
                <a:gd name="G29" fmla="sin 10800 -11551665"/>
                <a:gd name="G30" fmla="sin 5632 -11551665"/>
                <a:gd name="G31" fmla="+- G28 10800 0"/>
                <a:gd name="G32" fmla="+- G29 10800 0"/>
                <a:gd name="G33" fmla="+- G30 10800 0"/>
                <a:gd name="G34" fmla="?: G4 0 G31"/>
                <a:gd name="G35" fmla="?: -11551665 G34 0"/>
                <a:gd name="G36" fmla="?: G6 G35 G31"/>
                <a:gd name="G37" fmla="+- 21600 0 G36"/>
                <a:gd name="G38" fmla="?: G4 0 G33"/>
                <a:gd name="G39" fmla="?: -1155166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601 w 21600"/>
                <a:gd name="T15" fmla="*/ 10264 h 21600"/>
                <a:gd name="T16" fmla="*/ 10800 w 21600"/>
                <a:gd name="T17" fmla="*/ 5168 h 21600"/>
                <a:gd name="T18" fmla="*/ 18999 w 21600"/>
                <a:gd name="T19" fmla="*/ 1026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179" y="10433"/>
                  </a:moveTo>
                  <a:cubicBezTo>
                    <a:pt x="5373" y="7471"/>
                    <a:pt x="7831" y="5167"/>
                    <a:pt x="10800" y="5168"/>
                  </a:cubicBezTo>
                  <a:cubicBezTo>
                    <a:pt x="13768" y="5168"/>
                    <a:pt x="16226" y="7471"/>
                    <a:pt x="16420" y="10433"/>
                  </a:cubicBezTo>
                  <a:lnTo>
                    <a:pt x="21577" y="10096"/>
                  </a:lnTo>
                  <a:cubicBezTo>
                    <a:pt x="21206" y="4416"/>
                    <a:pt x="16491" y="-1"/>
                    <a:pt x="10799" y="0"/>
                  </a:cubicBezTo>
                  <a:cubicBezTo>
                    <a:pt x="5108" y="0"/>
                    <a:pt x="393" y="4416"/>
                    <a:pt x="22" y="1009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09" name="Oval 5"/>
            <p:cNvSpPr>
              <a:spLocks noChangeArrowheads="1"/>
            </p:cNvSpPr>
            <p:nvPr/>
          </p:nvSpPr>
          <p:spPr bwMode="auto">
            <a:xfrm>
              <a:off x="8433" y="8469"/>
              <a:ext cx="96" cy="192"/>
            </a:xfrm>
            <a:prstGeom prst="ellipse">
              <a:avLst/>
            </a:prstGeom>
            <a:solidFill>
              <a:srgbClr val="E0C0A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10" name="Oval 6"/>
            <p:cNvSpPr>
              <a:spLocks noChangeArrowheads="1"/>
            </p:cNvSpPr>
            <p:nvPr/>
          </p:nvSpPr>
          <p:spPr bwMode="auto">
            <a:xfrm>
              <a:off x="9009" y="7893"/>
              <a:ext cx="96" cy="192"/>
            </a:xfrm>
            <a:prstGeom prst="ellipse">
              <a:avLst/>
            </a:prstGeom>
            <a:solidFill>
              <a:srgbClr val="E0C0A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11" name="Oval 7"/>
            <p:cNvSpPr>
              <a:spLocks noChangeArrowheads="1"/>
            </p:cNvSpPr>
            <p:nvPr/>
          </p:nvSpPr>
          <p:spPr bwMode="auto">
            <a:xfrm>
              <a:off x="8817" y="8181"/>
              <a:ext cx="96" cy="192"/>
            </a:xfrm>
            <a:prstGeom prst="ellipse">
              <a:avLst/>
            </a:prstGeom>
            <a:solidFill>
              <a:srgbClr val="E0C0A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12" name="AutoShape 8"/>
            <p:cNvSpPr>
              <a:spLocks noChangeArrowheads="1"/>
            </p:cNvSpPr>
            <p:nvPr/>
          </p:nvSpPr>
          <p:spPr bwMode="auto">
            <a:xfrm>
              <a:off x="7953" y="6453"/>
              <a:ext cx="768" cy="1920"/>
            </a:xfrm>
            <a:prstGeom prst="curvedRightArrow">
              <a:avLst>
                <a:gd name="adj1" fmla="val 50000"/>
                <a:gd name="adj2" fmla="val 100000"/>
                <a:gd name="adj3" fmla="val 33333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13" name="Rectangle 9"/>
            <p:cNvSpPr>
              <a:spLocks noChangeArrowheads="1"/>
            </p:cNvSpPr>
            <p:nvPr/>
          </p:nvSpPr>
          <p:spPr bwMode="auto">
            <a:xfrm>
              <a:off x="4977" y="7509"/>
              <a:ext cx="672" cy="18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2411760" y="908720"/>
            <a:ext cx="4032448" cy="4330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63094" tIns="31547" rIns="63094" bIns="3154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BE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1- Les particules emprisonnées</a:t>
            </a:r>
            <a:endParaRPr kumimoji="0" lang="fr-FR" sz="4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8315" name="Group 11"/>
          <p:cNvGrpSpPr>
            <a:grpSpLocks/>
          </p:cNvGrpSpPr>
          <p:nvPr/>
        </p:nvGrpSpPr>
        <p:grpSpPr bwMode="auto">
          <a:xfrm>
            <a:off x="973138" y="2832100"/>
            <a:ext cx="1257300" cy="1044575"/>
            <a:chOff x="2193" y="12335"/>
            <a:chExt cx="5256" cy="4512"/>
          </a:xfrm>
        </p:grpSpPr>
        <p:sp>
          <p:nvSpPr>
            <p:cNvPr id="98316" name="AutoShape 12"/>
            <p:cNvSpPr>
              <a:spLocks noChangeArrowheads="1"/>
            </p:cNvSpPr>
            <p:nvPr/>
          </p:nvSpPr>
          <p:spPr bwMode="auto">
            <a:xfrm>
              <a:off x="2193" y="15119"/>
              <a:ext cx="2112" cy="1728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17" name="Rectangle 13"/>
            <p:cNvSpPr>
              <a:spLocks noChangeArrowheads="1"/>
            </p:cNvSpPr>
            <p:nvPr/>
          </p:nvSpPr>
          <p:spPr bwMode="auto">
            <a:xfrm rot="1095344">
              <a:off x="2769" y="13767"/>
              <a:ext cx="672" cy="17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18" name="AutoShape 14"/>
            <p:cNvSpPr>
              <a:spLocks noChangeArrowheads="1"/>
            </p:cNvSpPr>
            <p:nvPr/>
          </p:nvSpPr>
          <p:spPr bwMode="auto">
            <a:xfrm rot="757483">
              <a:off x="2961" y="12335"/>
              <a:ext cx="2436" cy="3840"/>
            </a:xfrm>
            <a:custGeom>
              <a:avLst/>
              <a:gdLst>
                <a:gd name="G0" fmla="+- 4967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967"/>
                <a:gd name="G18" fmla="*/ 4967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4967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4967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916 w 21600"/>
                <a:gd name="T15" fmla="*/ 10800 h 21600"/>
                <a:gd name="T16" fmla="*/ 10800 w 21600"/>
                <a:gd name="T17" fmla="*/ 5833 h 21600"/>
                <a:gd name="T18" fmla="*/ 18684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33" y="10800"/>
                  </a:moveTo>
                  <a:cubicBezTo>
                    <a:pt x="5833" y="8056"/>
                    <a:pt x="8056" y="5833"/>
                    <a:pt x="10800" y="5833"/>
                  </a:cubicBezTo>
                  <a:cubicBezTo>
                    <a:pt x="13543" y="5832"/>
                    <a:pt x="15766" y="8056"/>
                    <a:pt x="15767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19" name="AutoShape 15"/>
            <p:cNvSpPr>
              <a:spLocks noChangeArrowheads="1"/>
            </p:cNvSpPr>
            <p:nvPr/>
          </p:nvSpPr>
          <p:spPr bwMode="auto">
            <a:xfrm rot="11924290">
              <a:off x="4785" y="12719"/>
              <a:ext cx="2664" cy="3290"/>
            </a:xfrm>
            <a:custGeom>
              <a:avLst/>
              <a:gdLst>
                <a:gd name="G0" fmla="+- 5632 0 0"/>
                <a:gd name="G1" fmla="+- -11551665 0 0"/>
                <a:gd name="G2" fmla="+- 0 0 -11551665"/>
                <a:gd name="T0" fmla="*/ 0 256 1"/>
                <a:gd name="T1" fmla="*/ 180 256 1"/>
                <a:gd name="G3" fmla="+- -11551665 T0 T1"/>
                <a:gd name="T2" fmla="*/ 0 256 1"/>
                <a:gd name="T3" fmla="*/ 90 256 1"/>
                <a:gd name="G4" fmla="+- -11551665 T2 T3"/>
                <a:gd name="G5" fmla="*/ G4 2 1"/>
                <a:gd name="T4" fmla="*/ 90 256 1"/>
                <a:gd name="T5" fmla="*/ 0 256 1"/>
                <a:gd name="G6" fmla="+- -11551665 T4 T5"/>
                <a:gd name="G7" fmla="*/ G6 2 1"/>
                <a:gd name="G8" fmla="abs -1155166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32"/>
                <a:gd name="G18" fmla="*/ 5632 1 2"/>
                <a:gd name="G19" fmla="+- G18 5400 0"/>
                <a:gd name="G20" fmla="cos G19 -11551665"/>
                <a:gd name="G21" fmla="sin G19 -11551665"/>
                <a:gd name="G22" fmla="+- G20 10800 0"/>
                <a:gd name="G23" fmla="+- G21 10800 0"/>
                <a:gd name="G24" fmla="+- 10800 0 G20"/>
                <a:gd name="G25" fmla="+- 5632 10800 0"/>
                <a:gd name="G26" fmla="?: G9 G17 G25"/>
                <a:gd name="G27" fmla="?: G9 0 21600"/>
                <a:gd name="G28" fmla="cos 10800 -11551665"/>
                <a:gd name="G29" fmla="sin 10800 -11551665"/>
                <a:gd name="G30" fmla="sin 5632 -11551665"/>
                <a:gd name="G31" fmla="+- G28 10800 0"/>
                <a:gd name="G32" fmla="+- G29 10800 0"/>
                <a:gd name="G33" fmla="+- G30 10800 0"/>
                <a:gd name="G34" fmla="?: G4 0 G31"/>
                <a:gd name="G35" fmla="?: -11551665 G34 0"/>
                <a:gd name="G36" fmla="?: G6 G35 G31"/>
                <a:gd name="G37" fmla="+- 21600 0 G36"/>
                <a:gd name="G38" fmla="?: G4 0 G33"/>
                <a:gd name="G39" fmla="?: -1155166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601 w 21600"/>
                <a:gd name="T15" fmla="*/ 10264 h 21600"/>
                <a:gd name="T16" fmla="*/ 10800 w 21600"/>
                <a:gd name="T17" fmla="*/ 5168 h 21600"/>
                <a:gd name="T18" fmla="*/ 18999 w 21600"/>
                <a:gd name="T19" fmla="*/ 1026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179" y="10433"/>
                  </a:moveTo>
                  <a:cubicBezTo>
                    <a:pt x="5373" y="7471"/>
                    <a:pt x="7831" y="5167"/>
                    <a:pt x="10800" y="5168"/>
                  </a:cubicBezTo>
                  <a:cubicBezTo>
                    <a:pt x="13768" y="5168"/>
                    <a:pt x="16226" y="7471"/>
                    <a:pt x="16420" y="10433"/>
                  </a:cubicBezTo>
                  <a:lnTo>
                    <a:pt x="21577" y="10096"/>
                  </a:lnTo>
                  <a:cubicBezTo>
                    <a:pt x="21206" y="4416"/>
                    <a:pt x="16491" y="-1"/>
                    <a:pt x="10799" y="0"/>
                  </a:cubicBezTo>
                  <a:cubicBezTo>
                    <a:pt x="5108" y="0"/>
                    <a:pt x="393" y="4416"/>
                    <a:pt x="22" y="1009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20" name="Oval 16"/>
            <p:cNvSpPr>
              <a:spLocks noChangeArrowheads="1"/>
            </p:cNvSpPr>
            <p:nvPr/>
          </p:nvSpPr>
          <p:spPr bwMode="auto">
            <a:xfrm>
              <a:off x="4305" y="12815"/>
              <a:ext cx="192" cy="192"/>
            </a:xfrm>
            <a:prstGeom prst="ellipse">
              <a:avLst/>
            </a:prstGeom>
            <a:solidFill>
              <a:srgbClr val="FFD7A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21" name="Oval 17"/>
            <p:cNvSpPr>
              <a:spLocks noChangeArrowheads="1"/>
            </p:cNvSpPr>
            <p:nvPr/>
          </p:nvSpPr>
          <p:spPr bwMode="auto">
            <a:xfrm>
              <a:off x="5841" y="15407"/>
              <a:ext cx="288" cy="288"/>
            </a:xfrm>
            <a:prstGeom prst="ellipse">
              <a:avLst/>
            </a:prstGeom>
            <a:solidFill>
              <a:srgbClr val="FFD7A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22" name="Oval 18"/>
            <p:cNvSpPr>
              <a:spLocks noChangeArrowheads="1"/>
            </p:cNvSpPr>
            <p:nvPr/>
          </p:nvSpPr>
          <p:spPr bwMode="auto">
            <a:xfrm>
              <a:off x="2577" y="15695"/>
              <a:ext cx="288" cy="192"/>
            </a:xfrm>
            <a:prstGeom prst="ellipse">
              <a:avLst/>
            </a:prstGeom>
            <a:solidFill>
              <a:srgbClr val="FFD7A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8323" name="AutoShape 19"/>
            <p:cNvSpPr>
              <a:spLocks noChangeArrowheads="1"/>
            </p:cNvSpPr>
            <p:nvPr/>
          </p:nvSpPr>
          <p:spPr bwMode="auto">
            <a:xfrm>
              <a:off x="2193" y="16271"/>
              <a:ext cx="1728" cy="576"/>
            </a:xfrm>
            <a:prstGeom prst="flowChartDelay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98324" name="Text Box 20"/>
          <p:cNvSpPr txBox="1">
            <a:spLocks noChangeArrowheads="1"/>
          </p:cNvSpPr>
          <p:nvPr/>
        </p:nvSpPr>
        <p:spPr bwMode="auto">
          <a:xfrm>
            <a:off x="2843808" y="1772816"/>
            <a:ext cx="5760640" cy="25301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62179" tIns="31090" rIns="62179" bIns="31090" numCol="1" anchor="t" anchorCtr="0" compatLnSpc="1">
            <a:prstTxWarp prst="textNoShape">
              <a:avLst/>
            </a:prstTxWarp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2- La culture est contaminée à cause de la position penchée du col et de la pression de l’air qui fait descendre les microbes jusqu’ au bouillon. </a:t>
            </a:r>
            <a:r>
              <a:rPr lang="fr-FR" sz="2400" b="1" dirty="0" smtClean="0">
                <a:solidFill>
                  <a:srgbClr val="FFFF00"/>
                </a:solidFill>
              </a:rPr>
              <a:t>l’oxygène + éléments nutritifs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683568" y="4611231"/>
            <a:ext cx="7268465" cy="22467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vie vient d'une vie!</a:t>
            </a:r>
            <a:endParaRPr kumimoji="0" lang="fr-BE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Louis Pasteur prouva que la théorie abiogenèse était fausse car son expérience démontre que les microbes veinâmes de l’air et que la vie provient d’une vie préexistante.</a:t>
            </a:r>
            <a:endParaRPr kumimoji="0" lang="fr-FR" sz="4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8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4" grpId="0" animBg="1"/>
      <p:bldP spid="98324" grpId="0" animBg="1"/>
      <p:bldP spid="983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7494"/>
            <a:ext cx="9468544" cy="139903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200" b="1" u="sng" dirty="0" smtClean="0">
                <a:solidFill>
                  <a:srgbClr val="FFFF00"/>
                </a:solidFill>
              </a:rPr>
              <a:t>Relations entre les microorganismes et son environnement (période classique) :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82808"/>
            <a:ext cx="9324528" cy="457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fr-FR" b="1" u="sng" dirty="0" smtClean="0">
                <a:solidFill>
                  <a:schemeClr val="bg1"/>
                </a:solidFill>
              </a:rPr>
              <a:t>Origine des maladies (plantes et insectes):</a:t>
            </a:r>
            <a:endParaRPr lang="fr-BE" b="1" dirty="0" smtClean="0">
              <a:solidFill>
                <a:schemeClr val="bg1"/>
              </a:solidFill>
            </a:endParaRPr>
          </a:p>
          <a:p>
            <a:r>
              <a:rPr lang="fr-FR" sz="2800" b="1" dirty="0" smtClean="0">
                <a:solidFill>
                  <a:schemeClr val="bg1"/>
                </a:solidFill>
              </a:rPr>
              <a:t>Les gents pensaient que l’origine des maladies :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forces surnaturelles,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des vapeurs empoisonnées (miasmes),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des déséquilibres entre les 4 humeurs que l’on croyait présentes dans le corps : le sang, le phlegme(</a:t>
            </a:r>
            <a:r>
              <a:rPr lang="fr-BE" dirty="0" smtClean="0"/>
              <a:t>pituite)</a:t>
            </a:r>
            <a:r>
              <a:rPr lang="fr-FR" b="1" dirty="0" smtClean="0">
                <a:solidFill>
                  <a:schemeClr val="bg1"/>
                </a:solidFill>
              </a:rPr>
              <a:t>, la bile jaune et la bile noire (</a:t>
            </a:r>
            <a:r>
              <a:rPr lang="fr-BE" dirty="0" smtClean="0"/>
              <a:t>L'</a:t>
            </a:r>
            <a:r>
              <a:rPr lang="fr-BE" b="1" dirty="0" smtClean="0"/>
              <a:t>atrabile)</a:t>
            </a:r>
            <a:r>
              <a:rPr lang="fr-FR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52536" y="0"/>
            <a:ext cx="9011344" cy="7647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3600" b="1" smtClean="0">
                <a:solidFill>
                  <a:srgbClr val="FF0000"/>
                </a:solidFill>
              </a:rPr>
              <a:t>Contradiction de l’ancienne théorie</a:t>
            </a:r>
            <a:endParaRPr lang="fr-FR" sz="3600" b="1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48072"/>
            <a:ext cx="9144000" cy="62099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2400" b="1" dirty="0" smtClean="0"/>
              <a:t>Agostino Bassi 1835:</a:t>
            </a:r>
          </a:p>
          <a:p>
            <a:r>
              <a:rPr lang="fr-FR" sz="2400" b="1" dirty="0" smtClean="0"/>
              <a:t> démontra d’abord qu’un Mo pouvait provoquer une maladie : maladie de ver à soie (</a:t>
            </a:r>
            <a:r>
              <a:rPr lang="fr-BE" sz="2400" b="1" dirty="0" smtClean="0"/>
              <a:t>le </a:t>
            </a:r>
            <a:r>
              <a:rPr lang="fr-BE" sz="2400" b="1" i="1" dirty="0" smtClean="0"/>
              <a:t>mal </a:t>
            </a:r>
            <a:r>
              <a:rPr lang="fr-BE" sz="2400" b="1" i="1" dirty="0" err="1" smtClean="0"/>
              <a:t>del</a:t>
            </a:r>
            <a:r>
              <a:rPr lang="fr-BE" sz="2400" b="1" i="1" dirty="0" smtClean="0"/>
              <a:t> segno: </a:t>
            </a:r>
            <a:r>
              <a:rPr lang="fr-BE" sz="2400" b="1" dirty="0" smtClean="0">
                <a:solidFill>
                  <a:srgbClr val="C00000"/>
                </a:solidFill>
                <a:hlinkClick r:id="rId2" tooltip="Muscardine"/>
              </a:rPr>
              <a:t>muscardine</a:t>
            </a:r>
            <a:r>
              <a:rPr lang="fr-BE" sz="2400" b="1" dirty="0" smtClean="0"/>
              <a:t>)</a:t>
            </a:r>
            <a:r>
              <a:rPr lang="fr-FR" sz="2400" b="1" dirty="0" smtClean="0"/>
              <a:t> était due à une infection fongique. </a:t>
            </a:r>
          </a:p>
          <a:p>
            <a:r>
              <a:rPr lang="fr-BE" sz="2400" b="1" dirty="0" smtClean="0"/>
              <a:t>La chenille se couvre d’une fine poudre blanche et meurt. </a:t>
            </a:r>
          </a:p>
          <a:p>
            <a:r>
              <a:rPr lang="fr-BE" sz="2400" b="1" dirty="0" smtClean="0"/>
              <a:t>Cette maladie est causée par des champignons / </a:t>
            </a:r>
            <a:r>
              <a:rPr lang="fr-BE" sz="2400" b="1" i="1" dirty="0" smtClean="0"/>
              <a:t>Botrytis </a:t>
            </a:r>
            <a:r>
              <a:rPr lang="fr-BE" sz="2400" b="1" i="1" dirty="0" err="1" smtClean="0"/>
              <a:t>paradoxa</a:t>
            </a:r>
            <a:r>
              <a:rPr lang="fr-BE" sz="2400" b="1" dirty="0" smtClean="0"/>
              <a:t> (aujourd’hui </a:t>
            </a:r>
            <a:r>
              <a:rPr lang="fr-BE" sz="2400" b="1" i="1" u="sng" dirty="0" err="1" smtClean="0"/>
              <a:t>Beauveria</a:t>
            </a:r>
            <a:r>
              <a:rPr lang="fr-BE" sz="2400" b="1" i="1" u="sng" dirty="0" smtClean="0"/>
              <a:t> </a:t>
            </a:r>
            <a:r>
              <a:rPr lang="fr-BE" sz="2400" b="1" i="1" u="sng" dirty="0" err="1" smtClean="0"/>
              <a:t>bassiana</a:t>
            </a:r>
            <a:r>
              <a:rPr lang="fr-BE" sz="2400" b="1" i="1" u="sng" dirty="0" smtClean="0"/>
              <a:t> )</a:t>
            </a:r>
            <a:r>
              <a:rPr lang="fr-BE" sz="2400" b="1" i="1" dirty="0" smtClean="0"/>
              <a:t> </a:t>
            </a:r>
            <a:r>
              <a:rPr lang="fr-BE" sz="2400" b="1" dirty="0" smtClean="0"/>
              <a:t> , 1912.</a:t>
            </a:r>
          </a:p>
          <a:p>
            <a:r>
              <a:rPr lang="fr-FR" sz="2400" b="1" dirty="0" smtClean="0"/>
              <a:t>il suggéra aussi que beaucoup de maladies sont dues à des infections microbiennes (variole, rougeole, peste, la </a:t>
            </a:r>
            <a:r>
              <a:rPr lang="fr-BE" sz="2400" b="1" dirty="0" smtClean="0"/>
              <a:t>la syphili</a:t>
            </a:r>
            <a:r>
              <a:rPr lang="fr-BE" sz="2400" dirty="0" smtClean="0"/>
              <a:t>s</a:t>
            </a:r>
            <a:endParaRPr lang="fr-FR" sz="2400" b="1" dirty="0" smtClean="0"/>
          </a:p>
          <a:p>
            <a:r>
              <a:rPr lang="fr-FR" sz="2400" b="1" dirty="0" smtClean="0"/>
              <a:t>Berkeley (1835),</a:t>
            </a:r>
            <a:r>
              <a:rPr lang="fr-BE" sz="2400" b="1" u="sng" dirty="0" smtClean="0">
                <a:hlinkClick r:id="rId3" tooltip="Anton de Bary"/>
              </a:rPr>
              <a:t> </a:t>
            </a:r>
            <a:r>
              <a:rPr lang="fr-BE" sz="2400" b="1" u="sng" dirty="0" smtClean="0">
                <a:solidFill>
                  <a:srgbClr val="C00000"/>
                </a:solidFill>
                <a:latin typeface="Arial Black" pitchFamily="34" charset="0"/>
                <a:hlinkClick r:id="rId3" tooltip="Anton de Bary"/>
              </a:rPr>
              <a:t>Anton de </a:t>
            </a:r>
            <a:r>
              <a:rPr lang="fr-BE" sz="2400" b="1" u="sng" dirty="0" err="1" smtClean="0">
                <a:solidFill>
                  <a:srgbClr val="C00000"/>
                </a:solidFill>
                <a:latin typeface="Arial Black" pitchFamily="34" charset="0"/>
                <a:hlinkClick r:id="rId3" tooltip="Anton de Bary"/>
              </a:rPr>
              <a:t>Bary</a:t>
            </a:r>
            <a:r>
              <a:rPr lang="fr-BE" sz="2400" b="1" u="sng" dirty="0" smtClean="0">
                <a:solidFill>
                  <a:srgbClr val="C00000"/>
                </a:solidFill>
                <a:latin typeface="Arial Black" pitchFamily="34" charset="0"/>
                <a:hlinkClick r:id="rId3" tooltip="Anton de Bary"/>
              </a:rPr>
              <a:t> </a:t>
            </a:r>
            <a:r>
              <a:rPr lang="fr-BE" sz="2400" b="1" u="sng" dirty="0" smtClean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fr-BE" sz="2400" b="1" dirty="0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fr-BE" sz="2400" b="1" u="sng" dirty="0" smtClean="0">
                <a:solidFill>
                  <a:srgbClr val="C00000"/>
                </a:solidFill>
                <a:latin typeface="Arial Black" pitchFamily="34" charset="0"/>
                <a:hlinkClick r:id="rId4" tooltip="Marie-Anne Libert"/>
              </a:rPr>
              <a:t>Marie-Anne </a:t>
            </a:r>
            <a:r>
              <a:rPr lang="fr-BE" sz="2400" b="1" u="sng" dirty="0" err="1" smtClean="0">
                <a:solidFill>
                  <a:srgbClr val="C00000"/>
                </a:solidFill>
                <a:latin typeface="Arial Black" pitchFamily="34" charset="0"/>
                <a:hlinkClick r:id="rId4" tooltip="Marie-Anne Libert"/>
              </a:rPr>
              <a:t>Libert</a:t>
            </a:r>
            <a:r>
              <a:rPr lang="fr-BE" sz="2400" b="1" u="sng" dirty="0" smtClean="0">
                <a:solidFill>
                  <a:srgbClr val="C00000"/>
                </a:solidFill>
                <a:latin typeface="Arial Black" pitchFamily="34" charset="0"/>
                <a:hlinkClick r:id="rId4" tooltip="Marie-Anne Libert"/>
              </a:rPr>
              <a:t> </a:t>
            </a:r>
            <a:r>
              <a:rPr lang="fr-FR" sz="2400" b="1" dirty="0" smtClean="0"/>
              <a:t>: La pourriture des pommes de terre était aussi due à un champignon (</a:t>
            </a:r>
            <a:r>
              <a:rPr lang="fr-BE" sz="2400" b="1" i="1" dirty="0" smtClean="0"/>
              <a:t>Phytophthora </a:t>
            </a:r>
            <a:r>
              <a:rPr lang="fr-BE" sz="2400" b="1" i="1" dirty="0" err="1" smtClean="0"/>
              <a:t>infestans</a:t>
            </a:r>
            <a:r>
              <a:rPr lang="fr-BE" sz="2400" b="1" i="1" dirty="0" smtClean="0"/>
              <a:t> </a:t>
            </a:r>
            <a:r>
              <a:rPr lang="fr-FR" sz="2400" b="1" dirty="0" smtClean="0"/>
              <a:t>: </a:t>
            </a:r>
            <a:r>
              <a:rPr lang="fr-BE" sz="2400" b="1" i="1" dirty="0" smtClean="0"/>
              <a:t>Botrytis </a:t>
            </a:r>
            <a:r>
              <a:rPr lang="fr-BE" sz="2400" b="1" i="1" dirty="0" err="1" smtClean="0"/>
              <a:t>infestans</a:t>
            </a:r>
            <a:r>
              <a:rPr lang="fr-BE" sz="2400" b="1" i="1" dirty="0" smtClean="0"/>
              <a:t>) </a:t>
            </a:r>
            <a:r>
              <a:rPr lang="fr-BE" sz="2400" b="1" dirty="0" smtClean="0"/>
              <a:t>mildiou de la pomme de terre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ayer-agri.fr/fileadmin/_migrated/pics/Pomme_de_terre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0"/>
            <a:ext cx="5295900" cy="4616922"/>
          </a:xfrm>
          <a:prstGeom prst="rect">
            <a:avLst/>
          </a:prstGeom>
          <a:noFill/>
        </p:spPr>
      </p:pic>
      <p:pic>
        <p:nvPicPr>
          <p:cNvPr id="1030" name="Picture 6" descr="http://www.entomology.wisc.edu/mbcn/bbas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3923928" cy="3105150"/>
          </a:xfrm>
          <a:prstGeom prst="rect">
            <a:avLst/>
          </a:prstGeom>
          <a:noFill/>
        </p:spPr>
      </p:pic>
      <p:pic>
        <p:nvPicPr>
          <p:cNvPr id="79874" name="Picture 2" descr="https://www.uoguelph.ca/~gbarron/MISCELLANEOUS/nov01.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4193"/>
            <a:ext cx="3816424" cy="378380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6488668"/>
            <a:ext cx="2449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i="1" u="sng" dirty="0" err="1" smtClean="0"/>
              <a:t>Beauveria</a:t>
            </a:r>
            <a:r>
              <a:rPr lang="fr-BE" b="1" i="1" u="sng" dirty="0" smtClean="0"/>
              <a:t> </a:t>
            </a:r>
            <a:r>
              <a:rPr lang="fr-BE" b="1" i="1" u="sng" dirty="0" err="1" smtClean="0"/>
              <a:t>bassiana</a:t>
            </a:r>
            <a:r>
              <a:rPr lang="fr-BE" b="1" i="1" u="sng" dirty="0" smtClean="0"/>
              <a:t> </a:t>
            </a:r>
            <a:endParaRPr lang="en-US" dirty="0"/>
          </a:p>
        </p:txBody>
      </p:sp>
      <p:pic>
        <p:nvPicPr>
          <p:cNvPr id="79876" name="Picture 4" descr="http://bioweb.uwlax.edu/bio203/s2007/benrud_jaco/index_files/image4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429125"/>
            <a:ext cx="3543300" cy="24288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652120" y="6488668"/>
            <a:ext cx="200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i="1" dirty="0" smtClean="0"/>
              <a:t>Botrytis </a:t>
            </a:r>
            <a:r>
              <a:rPr lang="fr-BE" b="1" i="1" dirty="0" err="1" smtClean="0"/>
              <a:t>infestans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814"/>
          </a:xfrm>
        </p:spPr>
        <p:txBody>
          <a:bodyPr>
            <a:noAutofit/>
          </a:bodyPr>
          <a:lstStyle/>
          <a:p>
            <a:pPr marL="88900" lvl="0"/>
            <a:r>
              <a:rPr lang="fr-FR" sz="3200" b="1" dirty="0" smtClean="0">
                <a:solidFill>
                  <a:srgbClr val="FFFF00"/>
                </a:solidFill>
              </a:rPr>
              <a:t>Rôle des microorganismes dans la fermentation :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96552" y="836712"/>
            <a:ext cx="9900592" cy="60212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18ème siècle: la chimie (fermentation). 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Antoine-Laurent de Lavoisier (1743-1794) considéra la fermentation alcoolique un processus purement chimique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louis Pasteur (1822-1895) : En 1856  a étudié un problème du rendement dans une usine de production d’éthanol à partir du sucre de betterave: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la fermentation échouait à raison de la présence d’un Mo responsable de la fermentation lactique au lieu de la levure responsable de la fermentation alcoolique.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Pasteur publia :« Mémoire de la fermentation appelée lactique » en 1857.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Rôle des microorganismes dans l’altération des aliments :</a:t>
            </a:r>
            <a:br>
              <a:rPr lang="fr-FR" b="1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82808"/>
            <a:ext cx="9144000" cy="4572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- Connaissances empiriques sur la conservation des aliments 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-le problème de la transformation des tonneaux de vins embarqués à </a:t>
            </a:r>
            <a:r>
              <a:rPr lang="fr-FR" b="1" dirty="0" smtClean="0">
                <a:solidFill>
                  <a:srgbClr val="C00000"/>
                </a:solidFill>
              </a:rPr>
              <a:t>bord</a:t>
            </a:r>
            <a:r>
              <a:rPr lang="fr-FR" b="1" dirty="0" smtClean="0">
                <a:solidFill>
                  <a:schemeClr val="bg1"/>
                </a:solidFill>
              </a:rPr>
              <a:t> des navires en vinaigre.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Solution proposée par Luis Pasteur: chauffage du vin à 50°C  (pasteurisation)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3322712" cy="785242"/>
          </a:xfrm>
        </p:spPr>
        <p:txBody>
          <a:bodyPr/>
          <a:lstStyle/>
          <a:p>
            <a:r>
              <a:rPr lang="fr-FR" sz="4400" b="1" dirty="0" smtClean="0"/>
              <a:t>bactéries</a:t>
            </a: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l="26838" t="11438" r="29722" b="10797"/>
          <a:stretch>
            <a:fillRect/>
          </a:stretch>
        </p:blipFill>
        <p:spPr bwMode="auto">
          <a:xfrm>
            <a:off x="1907704" y="1169368"/>
            <a:ext cx="56521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077282" cy="1564446"/>
          </a:xfrm>
        </p:spPr>
        <p:txBody>
          <a:bodyPr vert="horz" anchor="ctr">
            <a:noAutofit/>
          </a:bodyPr>
          <a:lstStyle/>
          <a:p>
            <a:pPr lvl="0"/>
            <a:r>
              <a:rPr lang="fr-FR" sz="3200" b="1" dirty="0" smtClean="0">
                <a:solidFill>
                  <a:srgbClr val="FFFF00"/>
                </a:solidFill>
              </a:rPr>
              <a:t>Rôle de l’asepsie et l’hygiène dans la prévention des infections microbiennes :</a:t>
            </a:r>
            <a:r>
              <a:rPr lang="fr-BE" sz="3200" b="1" dirty="0" smtClean="0">
                <a:solidFill>
                  <a:srgbClr val="FFFF00"/>
                </a:solidFill>
              </a:rPr>
              <a:t/>
            </a:r>
            <a:br>
              <a:rPr lang="fr-BE" sz="3200" b="1" dirty="0" smtClean="0">
                <a:solidFill>
                  <a:srgbClr val="FFFF00"/>
                </a:solidFill>
              </a:rPr>
            </a:br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40768"/>
            <a:ext cx="8892480" cy="51125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dirty="0" smtClean="0"/>
              <a:t>l'importance de </a:t>
            </a:r>
            <a:r>
              <a:rPr lang="fr-FR" u="sng" dirty="0" smtClean="0"/>
              <a:t>la transmission croisée</a:t>
            </a:r>
            <a:r>
              <a:rPr lang="fr-FR" dirty="0" smtClean="0"/>
              <a:t> et le rôle fondamental du </a:t>
            </a:r>
            <a:r>
              <a:rPr lang="fr-FR" u="sng" dirty="0" smtClean="0"/>
              <a:t>lavage de mains: </a:t>
            </a:r>
            <a:r>
              <a:rPr lang="fr-FR" b="1" dirty="0" smtClean="0"/>
              <a:t>Philippe-Ignace Semmelweis</a:t>
            </a:r>
            <a:r>
              <a:rPr lang="fr-FR" dirty="0" smtClean="0"/>
              <a:t> (1818-1865)</a:t>
            </a:r>
          </a:p>
          <a:p>
            <a:r>
              <a:rPr lang="fr-FR" dirty="0" smtClean="0"/>
              <a:t>le lavage des mains par une solution </a:t>
            </a:r>
            <a:r>
              <a:rPr lang="fr-FR" u="sng" dirty="0" smtClean="0"/>
              <a:t>d'hypochlorite de calcium (</a:t>
            </a:r>
            <a:r>
              <a:rPr lang="fr-BE" dirty="0" smtClean="0"/>
              <a:t>Ca(</a:t>
            </a:r>
            <a:r>
              <a:rPr lang="fr-BE" dirty="0" err="1" smtClean="0"/>
              <a:t>ClO</a:t>
            </a:r>
            <a:r>
              <a:rPr lang="fr-BE" dirty="0" smtClean="0"/>
              <a:t>)2</a:t>
            </a:r>
          </a:p>
          <a:p>
            <a:r>
              <a:rPr lang="fr-FR" b="1" dirty="0" smtClean="0"/>
              <a:t>Joseph Lister</a:t>
            </a:r>
            <a:r>
              <a:rPr lang="fr-FR" dirty="0" smtClean="0"/>
              <a:t> (1827- 1912) prévention des </a:t>
            </a:r>
            <a:r>
              <a:rPr lang="fr-FR" u="sng" dirty="0" smtClean="0"/>
              <a:t>infections des plaies</a:t>
            </a:r>
            <a:r>
              <a:rPr lang="fr-FR" dirty="0" smtClean="0"/>
              <a:t> : stérilisation des instruments chirurgicaux par la chaleur et le phénol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324528" cy="1399032"/>
          </a:xfrm>
        </p:spPr>
        <p:txBody>
          <a:bodyPr vert="horz" anchor="ctr">
            <a:noAutofit/>
          </a:bodyPr>
          <a:lstStyle/>
          <a:p>
            <a:pPr marL="0"/>
            <a:r>
              <a:rPr lang="fr-FR" sz="2800" b="1" dirty="0" smtClean="0">
                <a:solidFill>
                  <a:srgbClr val="FFFF00"/>
                </a:solidFill>
              </a:rPr>
              <a:t>Mise en évidence du rôle des microorganismes dans la transmission des maladies :</a:t>
            </a:r>
            <a:r>
              <a:rPr lang="fr-BE" sz="2800" b="1" dirty="0" smtClean="0">
                <a:solidFill>
                  <a:srgbClr val="FFFF00"/>
                </a:solidFill>
              </a:rPr>
              <a:t/>
            </a:r>
            <a:br>
              <a:rPr lang="fr-BE" sz="2800" b="1" dirty="0" smtClean="0">
                <a:solidFill>
                  <a:srgbClr val="FFFF00"/>
                </a:solidFill>
              </a:rPr>
            </a:b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68760"/>
            <a:ext cx="8229600" cy="682096"/>
          </a:xfrm>
        </p:spPr>
        <p:txBody>
          <a:bodyPr/>
          <a:lstStyle/>
          <a:p>
            <a:r>
              <a:rPr lang="fr-FR" dirty="0" smtClean="0"/>
              <a:t>Robert Koch (1843-1910).</a:t>
            </a:r>
            <a:endParaRPr lang="en-US" dirty="0"/>
          </a:p>
        </p:txBody>
      </p:sp>
      <p:sp>
        <p:nvSpPr>
          <p:cNvPr id="100354" name="AutoShape 2" descr="http://images.slideplayer.fr/5/1597105/slides/slide_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6" name="AutoShape 4" descr="http://images.slideplayer.fr/5/1597105/slides/slide_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2" cstate="print"/>
          <a:srcRect l="5254" t="17344" r="40510" b="20641"/>
          <a:stretch>
            <a:fillRect/>
          </a:stretch>
        </p:blipFill>
        <p:spPr bwMode="auto">
          <a:xfrm>
            <a:off x="-396552" y="2321496"/>
            <a:ext cx="705678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9" name="AutoShape 7" descr="https://upload.wikimedia.org/wikipedia/commons/thumb/9/99/Robert_Koch_BeW.jpg/200px-Robert_Koch_B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1" name="AutoShape 9" descr="https://upload.wikimedia.org/wikipedia/commons/thumb/9/99/Robert_Koch_BeW.jpg/800px-Robert_Koch_B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63" name="Picture 11"/>
          <p:cNvPicPr>
            <a:picLocks noChangeAspect="1" noChangeArrowheads="1"/>
          </p:cNvPicPr>
          <p:nvPr/>
        </p:nvPicPr>
        <p:blipFill>
          <a:blip r:embed="rId3" cstate="print"/>
          <a:srcRect l="33397" t="13579" r="36718" b="22438"/>
          <a:stretch>
            <a:fillRect/>
          </a:stretch>
        </p:blipFill>
        <p:spPr bwMode="auto">
          <a:xfrm>
            <a:off x="6631475" y="692696"/>
            <a:ext cx="251252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32240" y="4509120"/>
            <a:ext cx="241176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fr-FR" b="1" i="1" dirty="0" smtClean="0"/>
              <a:t>Bacillus</a:t>
            </a:r>
            <a:r>
              <a:rPr lang="fr-FR" b="1" dirty="0" smtClean="0"/>
              <a:t> </a:t>
            </a:r>
            <a:r>
              <a:rPr lang="fr-FR" b="1" i="1" dirty="0" err="1" smtClean="0"/>
              <a:t>anthracis</a:t>
            </a:r>
            <a:r>
              <a:rPr lang="fr-FR" b="1" i="1" dirty="0" smtClean="0"/>
              <a:t>: </a:t>
            </a:r>
            <a:r>
              <a:rPr lang="fr-FR" b="1" dirty="0" smtClean="0"/>
              <a:t> le charbon (culture dans le sérum de bœuf)</a:t>
            </a:r>
          </a:p>
          <a:p>
            <a:pPr algn="l" rtl="0"/>
            <a:r>
              <a:rPr lang="fr-FR" b="1" dirty="0" smtClean="0"/>
              <a:t>choléra : </a:t>
            </a:r>
            <a:r>
              <a:rPr lang="fr-FR" b="1" dirty="0" err="1" smtClean="0"/>
              <a:t>vibro</a:t>
            </a:r>
            <a:r>
              <a:rPr lang="fr-FR" b="1" dirty="0" smtClean="0"/>
              <a:t> </a:t>
            </a:r>
            <a:r>
              <a:rPr lang="fr-FR" b="1" dirty="0" err="1" smtClean="0"/>
              <a:t>cholorae</a:t>
            </a:r>
            <a:endParaRPr lang="fr-FR" b="1" dirty="0" smtClean="0"/>
          </a:p>
          <a:p>
            <a:pPr algn="l" rtl="0"/>
            <a:r>
              <a:rPr lang="fr-FR" b="1" dirty="0" smtClean="0"/>
              <a:t>Tuberculose: M. </a:t>
            </a:r>
            <a:r>
              <a:rPr lang="fr-FR" b="1" dirty="0" err="1" smtClean="0"/>
              <a:t>tuberculosis</a:t>
            </a:r>
            <a:endParaRPr lang="fr-FR" b="1" dirty="0" smtClean="0"/>
          </a:p>
          <a:p>
            <a:pPr algn="l" rtl="0"/>
            <a:r>
              <a:rPr lang="fr-FR" b="1" dirty="0" smtClean="0"/>
              <a:t>Publication 1876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8485" r="17266" b="9813"/>
          <a:stretch>
            <a:fillRect/>
          </a:stretch>
        </p:blipFill>
        <p:spPr bwMode="auto">
          <a:xfrm>
            <a:off x="251521" y="0"/>
            <a:ext cx="883008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smtClean="0"/>
              <a:t> </a:t>
            </a:r>
            <a:r>
              <a:rPr lang="fr-FR" b="1" dirty="0" smtClean="0"/>
              <a:t>La période moderne :</a:t>
            </a:r>
            <a:r>
              <a:rPr lang="fr-BE" dirty="0" smtClean="0"/>
              <a:t/>
            </a:r>
            <a:br>
              <a:rPr lang="fr-BE" dirty="0" smtClean="0"/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8676456" cy="60212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2800" b="1" dirty="0" smtClean="0"/>
              <a:t>Identifications de nouvelles maladies et de micro-organismes responsables.</a:t>
            </a:r>
          </a:p>
          <a:p>
            <a:r>
              <a:rPr lang="fr-FR" sz="2800" b="1" dirty="0" smtClean="0"/>
              <a:t>1928 Fleming travail sur </a:t>
            </a:r>
            <a:r>
              <a:rPr lang="fr-FR" sz="2800" b="1" i="1" dirty="0" smtClean="0"/>
              <a:t>Staphylococcus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sp</a:t>
            </a:r>
            <a:r>
              <a:rPr lang="fr-FR" sz="2800" b="1" dirty="0" smtClean="0"/>
              <a:t> . Mais sa boite fut contaminée par un pénicillium : il y avait inhibition de l’activité de </a:t>
            </a:r>
            <a:r>
              <a:rPr lang="fr-FR" sz="2800" b="1" i="1" dirty="0" smtClean="0"/>
              <a:t>Staphylococcus</a:t>
            </a:r>
            <a:r>
              <a:rPr lang="fr-FR" sz="2800" b="1" dirty="0" smtClean="0"/>
              <a:t> : c’est le premier antibiotique.</a:t>
            </a:r>
            <a:endParaRPr lang="fr-BE" sz="2800" b="1" dirty="0" smtClean="0"/>
          </a:p>
          <a:p>
            <a:r>
              <a:rPr lang="fr-FR" sz="2800" b="1" dirty="0" smtClean="0"/>
              <a:t>Depuis ces dernières années, et suit à l’avènement du génie génétique qu’on a assisté à l’apparition des techniques de clonage, d’addition de gènes par des plasmides de bactéries.</a:t>
            </a:r>
          </a:p>
          <a:p>
            <a:r>
              <a:rPr lang="fr-FR" sz="2800" b="1" dirty="0" smtClean="0"/>
              <a:t> Ces travaux ont généralement été réalisés sur </a:t>
            </a:r>
            <a:r>
              <a:rPr lang="fr-FR" sz="2800" b="1" i="1" dirty="0" smtClean="0"/>
              <a:t>Escherichia</a:t>
            </a:r>
            <a:r>
              <a:rPr lang="fr-FR" sz="2800" b="1" dirty="0" smtClean="0"/>
              <a:t> </a:t>
            </a:r>
            <a:r>
              <a:rPr lang="fr-FR" sz="2800" b="1" i="1" dirty="0" smtClean="0"/>
              <a:t>coli</a:t>
            </a:r>
            <a:r>
              <a:rPr lang="fr-FR" sz="2800" b="1" dirty="0" smtClean="0"/>
              <a:t> .</a:t>
            </a:r>
            <a:endParaRPr lang="fr-BE" sz="2800" b="1" dirty="0" smtClean="0"/>
          </a:p>
          <a:p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" y="214290"/>
          <a:ext cx="9144001" cy="666624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643041"/>
                <a:gridCol w="3643339"/>
                <a:gridCol w="3857621"/>
              </a:tblGrid>
              <a:tr h="3532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/>
                        <a:t>Structure/fonction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/>
                        <a:t>Cellule eucaryote </a:t>
                      </a:r>
                      <a:endParaRPr lang="en-US" sz="1200" b="1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/>
                        <a:t>Cellule procaryote</a:t>
                      </a:r>
                      <a:endParaRPr lang="en-US" sz="1200" b="1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</a:tr>
              <a:tr h="24725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/>
                        <a:t>Matériel génétique</a:t>
                      </a:r>
                      <a:endParaRPr lang="en-US" sz="1200" b="1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 smtClean="0"/>
                        <a:t>Présence </a:t>
                      </a:r>
                      <a:r>
                        <a:rPr lang="fr-FR" sz="1200" b="1" dirty="0"/>
                        <a:t>d’une membrane nucléaire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ADN organisé en chromosome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Nombreux Chromosomes complexés aux </a:t>
                      </a:r>
                      <a:r>
                        <a:rPr lang="fr-FR" sz="1200" b="1" dirty="0" err="1"/>
                        <a:t>histons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endParaRPr lang="fr-FR" sz="1200" b="1" dirty="0" smtClean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endParaRPr lang="fr-FR" sz="1200" b="1" dirty="0" smtClean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 smtClean="0"/>
                        <a:t>Division </a:t>
                      </a:r>
                      <a:r>
                        <a:rPr lang="fr-FR" sz="1200" b="1" dirty="0"/>
                        <a:t>mitotique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Présence du nucléole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Absence de plasmide (seulement chez les levures)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Absence de membrane nucléaire (ADN libre dans le cytoplasme)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 smtClean="0"/>
                        <a:t>Une </a:t>
                      </a:r>
                      <a:r>
                        <a:rPr lang="fr-FR" sz="1200" b="1" dirty="0"/>
                        <a:t>seule molécule d’ADN </a:t>
                      </a:r>
                      <a:r>
                        <a:rPr lang="fr-FR" sz="1200" b="1" dirty="0" smtClean="0"/>
                        <a:t>circulaire, Absence d’</a:t>
                      </a:r>
                      <a:r>
                        <a:rPr lang="fr-FR" sz="1200" b="1" dirty="0" err="1" smtClean="0"/>
                        <a:t>hitsones</a:t>
                      </a:r>
                      <a:endParaRPr lang="fr-FR" sz="1200" b="1" dirty="0" smtClean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Division amitotique 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Absence de nucléole.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Présence de plasmides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</a:tr>
              <a:tr h="176610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/>
                        <a:t>cytoplasme</a:t>
                      </a:r>
                      <a:endParaRPr lang="en-US" sz="1200" b="1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Présence d’organites intracellulaires mitochondrie, chloroplaste,              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Présence de membranes internes (réticulum endoplasmique, Appareil de Golgi.)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Ribosomes 80S 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Absence des organites et structures intracellulaires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endParaRPr lang="fr-FR" sz="1200" b="1" dirty="0" smtClean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endParaRPr lang="fr-FR" sz="1200" b="1" dirty="0" smtClean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endParaRPr lang="fr-FR" sz="1200" b="1" dirty="0" smtClean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 smtClean="0"/>
                        <a:t>Ribosomes </a:t>
                      </a:r>
                      <a:r>
                        <a:rPr lang="fr-FR" sz="1200" b="1" dirty="0"/>
                        <a:t>70S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</a:tr>
              <a:tr h="1059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/>
                        <a:t>paroi</a:t>
                      </a:r>
                      <a:endParaRPr lang="en-US" sz="1200" b="1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Présente/absente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Structure simple et variable (polysaccharidique, constitué de cellulose ou de chitine)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Présence constante (sauf </a:t>
                      </a:r>
                      <a:r>
                        <a:rPr lang="fr-FR" sz="1200" b="1" dirty="0" err="1"/>
                        <a:t>mycoplasma</a:t>
                      </a:r>
                      <a:r>
                        <a:rPr lang="fr-FR" sz="1200" b="1" dirty="0"/>
                        <a:t>)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Structure complexe (peptidoglycane, différents polymère chez les Archéobactéries)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</a:tr>
              <a:tr h="7064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200" b="1"/>
                        <a:t>Métabolisme énergétique</a:t>
                      </a:r>
                      <a:endParaRPr lang="en-US" sz="1200" b="1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Organites intracellulaires spécialisés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Aérobie 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Associé à la membrane cytoplasmique</a:t>
                      </a:r>
                      <a:endParaRPr lang="en-US" sz="1200" b="1" dirty="0"/>
                    </a:p>
                    <a:p>
                      <a:pPr algn="l" rtl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fr-FR" sz="1200" b="1" dirty="0"/>
                        <a:t> Aérobie/anaérobie</a:t>
                      </a:r>
                      <a:endParaRPr lang="en-US" sz="1200" b="1" dirty="0">
                        <a:latin typeface="Calibri"/>
                        <a:ea typeface="Times New Roman"/>
                      </a:endParaRPr>
                    </a:p>
                  </a:txBody>
                  <a:tcPr marL="63463" marR="63463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99" t="34093" r="47632" b="5927"/>
          <a:stretch>
            <a:fillRect/>
          </a:stretch>
        </p:blipFill>
        <p:spPr bwMode="auto">
          <a:xfrm>
            <a:off x="3929058" y="357166"/>
            <a:ext cx="492922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23956" t="21466" r="25140" b="10663"/>
          <a:stretch>
            <a:fillRect/>
          </a:stretch>
        </p:blipFill>
        <p:spPr bwMode="auto">
          <a:xfrm>
            <a:off x="785786" y="357166"/>
            <a:ext cx="357190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bdelkader\Bureau\08112009370.jpg"/>
          <p:cNvPicPr>
            <a:picLocks noChangeAspect="1" noChangeArrowheads="1"/>
          </p:cNvPicPr>
          <p:nvPr/>
        </p:nvPicPr>
        <p:blipFill>
          <a:blip r:embed="rId2" cstate="print">
            <a:lum bright="40000" contrast="40000"/>
          </a:blip>
          <a:srcRect l="4238" t="21388" r="4204" b="32833"/>
          <a:stretch>
            <a:fillRect/>
          </a:stretch>
        </p:blipFill>
        <p:spPr bwMode="auto">
          <a:xfrm>
            <a:off x="539552" y="1440160"/>
            <a:ext cx="7223787" cy="541784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1520" y="260648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 sz="2000" b="1" dirty="0" smtClean="0"/>
              <a:t>CHAPITRE II. La cellule bactérienne</a:t>
            </a:r>
            <a:br>
              <a:rPr lang="fr-BE" sz="2000" b="1" dirty="0" smtClean="0"/>
            </a:br>
            <a:r>
              <a:rPr lang="fr-BE" sz="2000" b="1" dirty="0" smtClean="0"/>
              <a:t>1. Techniques d'observation de la cellule</a:t>
            </a:r>
          </a:p>
          <a:p>
            <a:pPr algn="l"/>
            <a:r>
              <a:rPr lang="fr-FR" sz="2000" b="1" dirty="0" smtClean="0"/>
              <a:t>-</a:t>
            </a:r>
            <a:r>
              <a:rPr lang="fr-FR" sz="2000" dirty="0" smtClean="0"/>
              <a:t> </a:t>
            </a:r>
            <a:r>
              <a:rPr lang="fr-FR" sz="2000" b="1" dirty="0" smtClean="0"/>
              <a:t>Microscopie optique</a:t>
            </a:r>
            <a:r>
              <a:rPr lang="fr-FR" sz="2000" dirty="0" smtClean="0"/>
              <a:t> (G x 1000 -1500 fois) : </a:t>
            </a:r>
            <a:endParaRPr lang="fr-BE" sz="2000" dirty="0" smtClean="0"/>
          </a:p>
          <a:p>
            <a:pPr algn="l"/>
            <a:endParaRPr lang="fr-BE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67544" y="1556792"/>
            <a:ext cx="814393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fr-FR" sz="2400" b="1" dirty="0" smtClean="0"/>
              <a:t>La qualité de l’image dépend du pouvoir de résolution du microscope qui est en grande partie liée à la qualité</a:t>
            </a:r>
          </a:p>
          <a:p>
            <a:pPr algn="l"/>
            <a:r>
              <a:rPr lang="fr-FR" sz="2400" b="1" dirty="0" smtClean="0"/>
              <a:t>des lentilles grossissantes et également à la longueur d’onde de la lumière (0,4µm - 0,7µm). La limite de</a:t>
            </a:r>
          </a:p>
          <a:p>
            <a:pPr algn="l"/>
            <a:r>
              <a:rPr lang="fr-FR" sz="2400" b="1" dirty="0" smtClean="0"/>
              <a:t>résolution du microscope standard est de 0,22 µm,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29622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214282" y="5643578"/>
            <a:ext cx="45720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/>
            <a:r>
              <a:rPr lang="fr-FR" b="1" dirty="0" smtClean="0"/>
              <a:t>Illustration du trajet lumineux</a:t>
            </a:r>
          </a:p>
          <a:p>
            <a:pPr algn="l"/>
            <a:r>
              <a:rPr lang="fr-FR" b="1" dirty="0" smtClean="0"/>
              <a:t>dans un microscope à fond clair.</a:t>
            </a:r>
            <a:endParaRPr lang="ar-S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r="128"/>
          <a:stretch>
            <a:fillRect/>
          </a:stretch>
        </p:blipFill>
        <p:spPr bwMode="auto">
          <a:xfrm>
            <a:off x="3357554" y="0"/>
            <a:ext cx="4143404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0803" y="1916832"/>
            <a:ext cx="463319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229600" cy="10801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dirty="0" smtClean="0"/>
              <a:t>Microscope à fond noir</a:t>
            </a:r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35496" y="904652"/>
            <a:ext cx="849694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fr-FR" sz="2400" b="1" dirty="0" smtClean="0"/>
              <a:t>Dans la microscopie à fond noir, l’image est créée par la diffraction de la lumière. La lumière difractée par la préparation permet la formation de l’image. Sans préparation, la lumière n’arrive pas à l’objectif d’où le fond noir. La préparation donne donc une image sur fond noir.</a:t>
            </a:r>
            <a:endParaRPr lang="fr-FR" sz="2400" b="1" dirty="0"/>
          </a:p>
        </p:txBody>
      </p:sp>
      <p:sp>
        <p:nvSpPr>
          <p:cNvPr id="5" name="عنصر نائب للمحتوى 2"/>
          <p:cNvSpPr>
            <a:spLocks noGrp="1"/>
          </p:cNvSpPr>
          <p:nvPr>
            <p:ph idx="1"/>
          </p:nvPr>
        </p:nvSpPr>
        <p:spPr>
          <a:xfrm>
            <a:off x="0" y="3280970"/>
            <a:ext cx="8701062" cy="37856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/>
            <a:r>
              <a:rPr lang="fr-FR" sz="2400" b="1" dirty="0" smtClean="0">
                <a:solidFill>
                  <a:schemeClr val="dk1"/>
                </a:solidFill>
              </a:rPr>
              <a:t>- Dans le microscope à fond noir l’objet apparaît brillant sur un champ noir.</a:t>
            </a:r>
          </a:p>
          <a:p>
            <a:pPr marL="0"/>
            <a:r>
              <a:rPr lang="fr-FR" sz="2400" b="1" dirty="0" smtClean="0">
                <a:solidFill>
                  <a:schemeClr val="dk1"/>
                </a:solidFill>
              </a:rPr>
              <a:t>Sans préparation le champ est complètement noir.</a:t>
            </a:r>
          </a:p>
          <a:p>
            <a:pPr marL="0"/>
            <a:r>
              <a:rPr lang="fr-FR" sz="2400" b="1" dirty="0" smtClean="0">
                <a:solidFill>
                  <a:schemeClr val="dk1"/>
                </a:solidFill>
              </a:rPr>
              <a:t>L’écran sous le condenseur ne laisse entrer à l’objectif que la lumière difractée par l’échantillon.</a:t>
            </a:r>
          </a:p>
          <a:p>
            <a:pPr marL="0"/>
            <a:r>
              <a:rPr lang="fr-FR" sz="2400" b="1" dirty="0" smtClean="0">
                <a:solidFill>
                  <a:schemeClr val="dk1"/>
                </a:solidFill>
              </a:rPr>
              <a:t>La lumière non difractée ou non réfléchie n’entre pas dans l’objectif.</a:t>
            </a:r>
          </a:p>
          <a:p>
            <a:pPr marL="0"/>
            <a:endParaRPr lang="fr-FR" sz="2400" b="1" dirty="0" smtClean="0">
              <a:solidFill>
                <a:schemeClr val="dk1"/>
              </a:solidFill>
            </a:endParaRPr>
          </a:p>
          <a:p>
            <a:pPr marL="0"/>
            <a:endParaRPr lang="ar-SA"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 smtClean="0"/>
              <a:t>champignons</a:t>
            </a:r>
            <a:endParaRPr lang="en-US" dirty="0"/>
          </a:p>
        </p:txBody>
      </p:sp>
      <p:pic>
        <p:nvPicPr>
          <p:cNvPr id="89092" name="Picture 4" descr="http://comps.canstockphoto.fr/can-stock-photo_csp7218639.jpg"/>
          <p:cNvPicPr>
            <a:picLocks noChangeAspect="1" noChangeArrowheads="1"/>
          </p:cNvPicPr>
          <p:nvPr/>
        </p:nvPicPr>
        <p:blipFill>
          <a:blip r:embed="rId2" cstate="print"/>
          <a:srcRect b="12589"/>
          <a:stretch>
            <a:fillRect/>
          </a:stretch>
        </p:blipFill>
        <p:spPr bwMode="auto">
          <a:xfrm>
            <a:off x="251520" y="1412776"/>
            <a:ext cx="4286250" cy="2664296"/>
          </a:xfrm>
          <a:prstGeom prst="rect">
            <a:avLst/>
          </a:prstGeom>
          <a:noFill/>
        </p:spPr>
      </p:pic>
      <p:sp>
        <p:nvSpPr>
          <p:cNvPr id="89094" name="AutoShape 6" descr="Résultat de recherche d'images pour &quot;mycèt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6" name="AutoShape 8" descr="Résultat de recherche d'images pour &quot;mycèt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8" name="AutoShape 10" descr="Résultat de recherche d'images pour &quot;mycèt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0" name="AutoShape 12" descr="Résultat de recherche d'images pour &quot;mycèt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102" name="Picture 14" descr="https://encrypted-tbn0.gstatic.com/images?q=tbn:ANd9GcSc0bmCAiWeNxjcy2WkFPxcX8_CuZQQjgoLoasEhxJIvutIHAU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889905" cy="2448272"/>
          </a:xfrm>
          <a:prstGeom prst="rect">
            <a:avLst/>
          </a:prstGeom>
          <a:noFill/>
        </p:spPr>
      </p:pic>
      <p:pic>
        <p:nvPicPr>
          <p:cNvPr id="89104" name="Picture 16" descr="http://svt.ac-rouen.fr/biologie/cidre/fermentation/image/multiplic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429125"/>
            <a:ext cx="3228975" cy="242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7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0" y="6021288"/>
            <a:ext cx="5357818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fr-FR" b="1" dirty="0" smtClean="0"/>
              <a:t>Illustration du trajet lumineux dans un microscope</a:t>
            </a:r>
          </a:p>
          <a:p>
            <a:pPr algn="ctr" rtl="0"/>
            <a:r>
              <a:rPr lang="fr-FR" b="1" dirty="0" smtClean="0"/>
              <a:t>à fond noir.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2285984" y="0"/>
            <a:ext cx="5643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fr-FR" b="1" dirty="0" smtClean="0"/>
              <a:t>microscope</a:t>
            </a:r>
          </a:p>
          <a:p>
            <a:pPr algn="ctr" rtl="0"/>
            <a:r>
              <a:rPr lang="fr-FR" b="1" dirty="0" smtClean="0"/>
              <a:t>à fond noir.</a:t>
            </a:r>
            <a:endParaRPr lang="ar-SA" dirty="0"/>
          </a:p>
        </p:txBody>
      </p:sp>
      <p:pic>
        <p:nvPicPr>
          <p:cNvPr id="8" name="Picture 2" descr="C:\Documents and Settings\Abdelkader\Bureau\08112009372.jpg"/>
          <p:cNvPicPr>
            <a:picLocks noChangeAspect="1" noChangeArrowheads="1"/>
          </p:cNvPicPr>
          <p:nvPr/>
        </p:nvPicPr>
        <p:blipFill>
          <a:blip r:embed="rId3" cstate="print"/>
          <a:srcRect l="8812" t="48118" r="71732" b="10682"/>
          <a:stretch>
            <a:fillRect/>
          </a:stretch>
        </p:blipFill>
        <p:spPr bwMode="auto">
          <a:xfrm rot="5400000">
            <a:off x="5940314" y="1052574"/>
            <a:ext cx="2203995" cy="3500464"/>
          </a:xfrm>
          <a:prstGeom prst="rect">
            <a:avLst/>
          </a:prstGeom>
          <a:noFill/>
        </p:spPr>
      </p:pic>
      <p:pic>
        <p:nvPicPr>
          <p:cNvPr id="9" name="Picture 2" descr="C:\Documents and Settings\Abdelkader\Bureau\08112009372.jpg"/>
          <p:cNvPicPr>
            <a:picLocks noChangeAspect="1" noChangeArrowheads="1"/>
          </p:cNvPicPr>
          <p:nvPr/>
        </p:nvPicPr>
        <p:blipFill>
          <a:blip r:embed="rId3" cstate="print"/>
          <a:srcRect l="8812" t="3866" r="70587" b="56460"/>
          <a:stretch>
            <a:fillRect/>
          </a:stretch>
        </p:blipFill>
        <p:spPr bwMode="auto">
          <a:xfrm rot="5400000">
            <a:off x="6111439" y="3473737"/>
            <a:ext cx="2077197" cy="3571900"/>
          </a:xfrm>
          <a:prstGeom prst="rect">
            <a:avLst/>
          </a:prstGeom>
          <a:noFill/>
        </p:spPr>
      </p:pic>
      <p:sp>
        <p:nvSpPr>
          <p:cNvPr id="10" name="مستطيل مستدير الزوايا 9"/>
          <p:cNvSpPr/>
          <p:nvPr/>
        </p:nvSpPr>
        <p:spPr>
          <a:xfrm>
            <a:off x="2843808" y="2204864"/>
            <a:ext cx="2357454" cy="11430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ar-DZ" sz="1200" b="1" dirty="0" smtClean="0"/>
              <a:t> 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treponema</a:t>
            </a:r>
            <a:r>
              <a:rPr lang="fr-FR" sz="1200" b="1" dirty="0" smtClean="0"/>
              <a:t>  pallidum spirochète responsable de la </a:t>
            </a:r>
            <a:r>
              <a:rPr lang="fr-FR" sz="1200" b="1" dirty="0" err="1" smtClean="0"/>
              <a:t>syphlis</a:t>
            </a:r>
            <a:r>
              <a:rPr lang="fr-FR" sz="1200" b="1" dirty="0" smtClean="0"/>
              <a:t>; microscope </a:t>
            </a:r>
            <a:r>
              <a:rPr lang="fr-FR" sz="1200" b="1" dirty="0" err="1" smtClean="0"/>
              <a:t>àfond</a:t>
            </a:r>
            <a:r>
              <a:rPr lang="fr-FR" sz="1200" b="1" dirty="0" smtClean="0"/>
              <a:t> noir x500</a:t>
            </a:r>
            <a:endParaRPr lang="ar-SA" sz="1200" b="1" dirty="0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2915816" y="4581128"/>
            <a:ext cx="2357454" cy="11430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fr-FR" sz="1200" b="1" dirty="0" smtClean="0"/>
              <a:t>Volvox et </a:t>
            </a:r>
            <a:r>
              <a:rPr lang="fr-FR" sz="1200" b="1" dirty="0" err="1" smtClean="0"/>
              <a:t>Spiroyra</a:t>
            </a:r>
            <a:r>
              <a:rPr lang="fr-FR" sz="1200" b="1" dirty="0" smtClean="0"/>
              <a:t>  microscope </a:t>
            </a:r>
            <a:r>
              <a:rPr lang="fr-FR" sz="1200" b="1" dirty="0" err="1" smtClean="0"/>
              <a:t>àfond</a:t>
            </a:r>
            <a:r>
              <a:rPr lang="fr-FR" sz="1200" b="1" dirty="0" smtClean="0"/>
              <a:t> noir x175</a:t>
            </a:r>
            <a:endParaRPr lang="ar-SA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Microscope à contraste de phase</a:t>
            </a:r>
            <a:endParaRPr lang="ar-S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95536" y="2420888"/>
            <a:ext cx="565571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400" dirty="0" smtClean="0"/>
              <a:t>1934 : le chercheur allemand Zernike</a:t>
            </a:r>
            <a:endParaRPr lang="fr-FR" sz="2400" dirty="0"/>
          </a:p>
        </p:txBody>
      </p:sp>
      <p:sp>
        <p:nvSpPr>
          <p:cNvPr id="5" name="مستطيل 4"/>
          <p:cNvSpPr/>
          <p:nvPr/>
        </p:nvSpPr>
        <p:spPr>
          <a:xfrm>
            <a:off x="428596" y="3500438"/>
            <a:ext cx="8429684" cy="27908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fr-FR" sz="2400" b="1" dirty="0" smtClean="0">
                <a:solidFill>
                  <a:srgbClr val="002060"/>
                </a:solidFill>
              </a:rPr>
              <a:t>Le contraste de phase est utilisé pour accentuer le contraste des échantillons non colorés. La vitesse et la direction de la lumière sont modifiées quand elle passe à travers les structures intracellulaires possédant des indices de réfraction différents.</a:t>
            </a:r>
            <a:endParaRPr lang="fr-FR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0"/>
            <a:ext cx="3357554" cy="471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bdelkader\Bureau\08112009372.jpg"/>
          <p:cNvPicPr>
            <a:picLocks noChangeAspect="1" noChangeArrowheads="1"/>
          </p:cNvPicPr>
          <p:nvPr/>
        </p:nvPicPr>
        <p:blipFill>
          <a:blip r:embed="rId3" cstate="print"/>
          <a:srcRect l="36127" t="3866" r="45561" b="59309"/>
          <a:stretch>
            <a:fillRect/>
          </a:stretch>
        </p:blipFill>
        <p:spPr bwMode="auto">
          <a:xfrm rot="5400000">
            <a:off x="4807498" y="3187235"/>
            <a:ext cx="2094501" cy="4149674"/>
          </a:xfrm>
          <a:prstGeom prst="rect">
            <a:avLst/>
          </a:prstGeom>
          <a:noFill/>
        </p:spPr>
      </p:pic>
      <p:sp>
        <p:nvSpPr>
          <p:cNvPr id="6" name="مستطيل مستدير الزوايا 5"/>
          <p:cNvSpPr/>
          <p:nvPr/>
        </p:nvSpPr>
        <p:spPr>
          <a:xfrm>
            <a:off x="1643010" y="6357934"/>
            <a:ext cx="7500990" cy="5000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fr-F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Clostridium</a:t>
            </a:r>
            <a:r>
              <a:rPr lang="fr-F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botulinum</a:t>
            </a:r>
            <a:r>
              <a:rPr lang="fr-F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endospore ovale </a:t>
            </a:r>
            <a:r>
              <a:rPr lang="fr-F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subterminale</a:t>
            </a:r>
            <a:r>
              <a:rPr lang="fr-F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microscope à </a:t>
            </a:r>
            <a:r>
              <a:rPr lang="fr-F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contrast</a:t>
            </a:r>
            <a:r>
              <a:rPr lang="fr-F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phase x600</a:t>
            </a:r>
            <a:endParaRPr lang="ar-SA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0"/>
            <a:ext cx="419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57158" y="857232"/>
            <a:ext cx="878684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La vitesse et la direction de la lumière sont modifiées quand elle passe à travers les structures intracellulaires possédant des indices de réfraction différents.</a:t>
            </a:r>
          </a:p>
          <a:p>
            <a:pPr algn="l" rtl="0">
              <a:buFontTx/>
              <a:buChar char="-"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Le microscope transforme les légères différences d’indice de réfraction et de densité cellulaire  en intensité de lumière.</a:t>
            </a:r>
          </a:p>
          <a:p>
            <a:pPr algn="l" rtl="0">
              <a:buFontTx/>
              <a:buChar char="-"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Tx/>
              <a:buChar char="-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Ce type de microscope photonique est spécialement utilisé pour la détection des constituants bactériens tels les spores et les corps d’inclusion.</a:t>
            </a:r>
          </a:p>
          <a:p>
            <a:pPr algn="l" rtl="0">
              <a:buFontTx/>
              <a:buChar char="-"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Tx/>
              <a:buChar char="-"/>
            </a:pPr>
            <a:r>
              <a:rPr lang="fr-FR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Limites de microscope optique</a:t>
            </a:r>
          </a:p>
          <a:p>
            <a:pPr algn="l" rtl="0">
              <a:buFontTx/>
              <a:buChar char="-"/>
            </a:pPr>
            <a:endParaRPr lang="ar-S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Microscope électronique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783560"/>
            <a:ext cx="8686800" cy="4572000"/>
          </a:xfrm>
        </p:spPr>
        <p:txBody>
          <a:bodyPr>
            <a:normAutofit/>
          </a:bodyPr>
          <a:lstStyle/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La microscopie électronique n'utilise pas les photons pour analyser les échantillons </a:t>
            </a:r>
            <a:endParaRPr lang="ar-DZ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- permet de révéler les plus fines structures internes de la cellule, parfois jusqu'aux molécules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les grandissements possibles vont de 1000 à 500 000 fois.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Les microscopes électroniques ont un pouvoir de résolution de 0,1nm </a:t>
            </a:r>
            <a:endParaRPr lang="ar-S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00364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57007" b="12371"/>
          <a:stretch>
            <a:fillRect/>
          </a:stretch>
        </p:blipFill>
        <p:spPr bwMode="auto">
          <a:xfrm>
            <a:off x="5910434" y="214290"/>
            <a:ext cx="3233566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 descr="G:\cours M\Scheme_TE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0"/>
            <a:ext cx="3143272" cy="6215106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2285984" y="6286496"/>
            <a:ext cx="5500726" cy="571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Microscope électronique à transmission</a:t>
            </a:r>
            <a:endParaRPr lang="ar-SA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bdelkader\Bureau\08112009378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4080" t="45617" r="22359" b="32067"/>
          <a:stretch>
            <a:fillRect/>
          </a:stretch>
        </p:blipFill>
        <p:spPr bwMode="auto">
          <a:xfrm>
            <a:off x="1475656" y="1489796"/>
            <a:ext cx="5310922" cy="2867898"/>
          </a:xfrm>
          <a:prstGeom prst="rect">
            <a:avLst/>
          </a:prstGeom>
          <a:noFill/>
        </p:spPr>
      </p:pic>
      <p:sp>
        <p:nvSpPr>
          <p:cNvPr id="5" name="مستطيل مستدير الزوايا 4"/>
          <p:cNvSpPr/>
          <p:nvPr/>
        </p:nvSpPr>
        <p:spPr>
          <a:xfrm>
            <a:off x="1714480" y="4786298"/>
            <a:ext cx="6643734" cy="5000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fr-FR" sz="1600" dirty="0" err="1" smtClean="0"/>
              <a:t>Glycocalyx</a:t>
            </a:r>
            <a:r>
              <a:rPr lang="fr-FR" sz="1600" dirty="0" smtClean="0"/>
              <a:t> de </a:t>
            </a:r>
            <a:r>
              <a:rPr lang="fr-FR" sz="1600" dirty="0" err="1" smtClean="0"/>
              <a:t>Bacteroides</a:t>
            </a:r>
            <a:endParaRPr lang="fr-FR" sz="1600" dirty="0" smtClean="0"/>
          </a:p>
          <a:p>
            <a:pPr algn="ctr" rtl="0"/>
            <a:r>
              <a:rPr lang="fr-FR" sz="1600" dirty="0" smtClean="0"/>
              <a:t>Microscope électronique à transmission X71250</a:t>
            </a:r>
            <a:endParaRPr lang="ar-SA" sz="1600" dirty="0"/>
          </a:p>
        </p:txBody>
      </p:sp>
      <p:sp>
        <p:nvSpPr>
          <p:cNvPr id="6" name="مستطيل 5"/>
          <p:cNvSpPr/>
          <p:nvPr/>
        </p:nvSpPr>
        <p:spPr>
          <a:xfrm>
            <a:off x="357158" y="714356"/>
            <a:ext cx="8501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Son grandissement est de 20 000 et sa limite de résolution est de 0,1 à 1 nm.</a:t>
            </a:r>
          </a:p>
          <a:p>
            <a:pPr algn="l" rtl="0"/>
            <a:r>
              <a:rPr lang="fr-FR" sz="2000" dirty="0" smtClean="0"/>
              <a:t>- </a:t>
            </a:r>
            <a:r>
              <a:rPr lang="fr-FR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Révèle les  détails intracellulaires</a:t>
            </a:r>
            <a:endParaRPr lang="ar-SA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392909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4286248" y="285728"/>
            <a:ext cx="4357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 limite de résolution est de 1 à 7 nm.(plus faible que celle du MET). </a:t>
            </a:r>
            <a:endParaRPr lang="ar-SA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143372" y="857232"/>
            <a:ext cx="5000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images de cellules en  3D (la topographie de la cellule</a:t>
            </a:r>
            <a:endParaRPr lang="ar-SA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Abdelkader\Bureau\08112009376.jpg"/>
          <p:cNvPicPr>
            <a:picLocks noChangeAspect="1" noChangeArrowheads="1"/>
          </p:cNvPicPr>
          <p:nvPr/>
        </p:nvPicPr>
        <p:blipFill>
          <a:blip r:embed="rId3" cstate="print"/>
          <a:srcRect l="4547" t="13959" r="49830" b="50943"/>
          <a:stretch>
            <a:fillRect/>
          </a:stretch>
        </p:blipFill>
        <p:spPr bwMode="auto">
          <a:xfrm>
            <a:off x="4349081" y="1992278"/>
            <a:ext cx="4214842" cy="1928826"/>
          </a:xfrm>
          <a:prstGeom prst="rect">
            <a:avLst/>
          </a:prstGeom>
          <a:noFill/>
        </p:spPr>
      </p:pic>
      <p:pic>
        <p:nvPicPr>
          <p:cNvPr id="8" name="Picture 3" descr="C:\Documents and Settings\Abdelkader\Bureau\08112009376.jpg"/>
          <p:cNvPicPr>
            <a:picLocks noChangeAspect="1" noChangeArrowheads="1"/>
          </p:cNvPicPr>
          <p:nvPr/>
        </p:nvPicPr>
        <p:blipFill>
          <a:blip r:embed="rId3" cstate="print"/>
          <a:srcRect l="50170" t="16559" r="11940" b="50943"/>
          <a:stretch>
            <a:fillRect/>
          </a:stretch>
        </p:blipFill>
        <p:spPr bwMode="auto">
          <a:xfrm>
            <a:off x="4563395" y="4778360"/>
            <a:ext cx="3500462" cy="1643074"/>
          </a:xfrm>
          <a:prstGeom prst="rect">
            <a:avLst/>
          </a:prstGeom>
          <a:noFill/>
        </p:spPr>
      </p:pic>
      <p:sp>
        <p:nvSpPr>
          <p:cNvPr id="9" name="مستطيل مستدير الزوايا 8"/>
          <p:cNvSpPr/>
          <p:nvPr/>
        </p:nvSpPr>
        <p:spPr>
          <a:xfrm>
            <a:off x="3277511" y="3992542"/>
            <a:ext cx="5846486" cy="571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DZ" sz="1600" dirty="0" smtClean="0"/>
              <a:t> </a:t>
            </a:r>
            <a:r>
              <a:rPr lang="fr-FR" sz="1600" dirty="0" smtClean="0"/>
              <a:t> </a:t>
            </a:r>
            <a:r>
              <a:rPr lang="fr-FR" sz="1600" dirty="0" err="1" smtClean="0"/>
              <a:t>staphylococcus</a:t>
            </a:r>
            <a:r>
              <a:rPr lang="fr-FR" sz="1600" dirty="0" smtClean="0"/>
              <a:t> aureus X32000</a:t>
            </a:r>
          </a:p>
          <a:p>
            <a:pPr algn="ctr" rtl="0"/>
            <a:r>
              <a:rPr lang="fr-FR" sz="1600" dirty="0" smtClean="0"/>
              <a:t>Microscope électronique à balayage</a:t>
            </a:r>
            <a:endParaRPr lang="ar-SA" sz="16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563263" y="6635748"/>
            <a:ext cx="5580737" cy="222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fr-FR" dirty="0" err="1" smtClean="0"/>
              <a:t>Crisispira</a:t>
            </a:r>
            <a:r>
              <a:rPr lang="fr-FR" dirty="0" smtClean="0"/>
              <a:t> X6000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590" t="50000" r="3125" b="12890"/>
          <a:stretch>
            <a:fillRect/>
          </a:stretch>
        </p:blipFill>
        <p:spPr bwMode="auto">
          <a:xfrm>
            <a:off x="357158" y="1571612"/>
            <a:ext cx="850112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113" t="32226" r="15039" b="12109"/>
          <a:stretch>
            <a:fillRect/>
          </a:stretch>
        </p:blipFill>
        <p:spPr bwMode="auto">
          <a:xfrm>
            <a:off x="785786" y="714356"/>
            <a:ext cx="778674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Protozoaires</a:t>
            </a:r>
            <a:endParaRPr lang="en-US" dirty="0"/>
          </a:p>
        </p:txBody>
      </p:sp>
      <p:pic>
        <p:nvPicPr>
          <p:cNvPr id="90114" name="Picture 2" descr="https://encrypted-tbn3.gstatic.com/images?q=tbn:ANd9GcQqvgDe4dyV4zf89QTqmnoe1cYYKmbhsQ_DeTEqT1XEnOudZ5R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996952"/>
            <a:ext cx="2895600" cy="1543051"/>
          </a:xfrm>
          <a:prstGeom prst="rect">
            <a:avLst/>
          </a:prstGeom>
          <a:noFill/>
        </p:spPr>
      </p:pic>
      <p:pic>
        <p:nvPicPr>
          <p:cNvPr id="90116" name="Picture 4" descr="http://thumbs.dreamstime.com/z/paramecium-22421917.jpg"/>
          <p:cNvPicPr>
            <a:picLocks noChangeAspect="1" noChangeArrowheads="1"/>
          </p:cNvPicPr>
          <p:nvPr/>
        </p:nvPicPr>
        <p:blipFill>
          <a:blip r:embed="rId3" cstate="print"/>
          <a:srcRect b="11910"/>
          <a:stretch>
            <a:fillRect/>
          </a:stretch>
        </p:blipFill>
        <p:spPr bwMode="auto">
          <a:xfrm>
            <a:off x="3995936" y="2060848"/>
            <a:ext cx="4666986" cy="3304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686800" cy="13990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2400" b="1" dirty="0" smtClean="0"/>
              <a:t>2- Techniques d’observation bactérienne  (examen </a:t>
            </a:r>
            <a:r>
              <a:rPr lang="fr-F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(observation) </a:t>
            </a:r>
            <a:r>
              <a:rPr lang="fr-FR" sz="2400" b="1" smtClean="0"/>
              <a:t>microscopique):</a:t>
            </a:r>
            <a:r>
              <a:rPr lang="fr-FR" sz="2400" smtClean="0"/>
              <a:t/>
            </a:r>
            <a:br>
              <a:rPr lang="fr-FR" sz="2400" smtClean="0"/>
            </a:br>
            <a:r>
              <a:rPr lang="fr-FR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400" dirty="0" smtClean="0">
                <a:latin typeface="Times New Roman" pitchFamily="18" charset="0"/>
                <a:cs typeface="Times New Roman" pitchFamily="18" charset="0"/>
              </a:rPr>
            </a:br>
            <a:endParaRPr lang="ar-S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783560"/>
            <a:ext cx="9144000" cy="50744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- examen direct (sans coloration).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- examen après coloration.</a:t>
            </a:r>
          </a:p>
          <a:p>
            <a:pPr algn="l" rtl="0"/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 Examen direct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( examen à l’état frais):</a:t>
            </a:r>
          </a:p>
          <a:p>
            <a:pPr algn="l" rtl="0"/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Préparation;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suspension, lame, lamelle, objectif X40</a:t>
            </a:r>
          </a:p>
          <a:p>
            <a:pPr algn="l" rtl="0"/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Objectifs: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mobilité, morphologie, association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Ex, P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aeuroginosa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Entrerobactéries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Vibrion,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campylobactéries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endParaRPr lang="fr-FR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fr-FR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fr-FR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ar-S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659150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1016" t="29834" r="9912" b="25341"/>
          <a:stretch>
            <a:fillRect/>
          </a:stretch>
        </p:blipFill>
        <p:spPr bwMode="auto">
          <a:xfrm>
            <a:off x="2267744" y="1124744"/>
            <a:ext cx="435771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مستدير الزوايا 4"/>
          <p:cNvSpPr/>
          <p:nvPr/>
        </p:nvSpPr>
        <p:spPr>
          <a:xfrm>
            <a:off x="467544" y="4509120"/>
            <a:ext cx="7500990" cy="5000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fr-FR" dirty="0" err="1" smtClean="0"/>
              <a:t>Tréponema</a:t>
            </a:r>
            <a:r>
              <a:rPr lang="fr-FR" dirty="0" smtClean="0"/>
              <a:t> </a:t>
            </a:r>
            <a:r>
              <a:rPr lang="fr-FR" dirty="0" err="1" smtClean="0"/>
              <a:t>pallidium</a:t>
            </a:r>
            <a:r>
              <a:rPr lang="fr-FR" dirty="0" smtClean="0"/>
              <a:t> (observation à </a:t>
            </a:r>
            <a:r>
              <a:rPr lang="ar-DZ" dirty="0" smtClean="0"/>
              <a:t>  </a:t>
            </a:r>
            <a:r>
              <a:rPr lang="fr-FR" dirty="0" smtClean="0"/>
              <a:t>l’état frais sous microscope à fond noir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5770984" cy="857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Examen après coloration: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800" dirty="0" smtClean="0">
                <a:latin typeface="Times New Roman" pitchFamily="18" charset="0"/>
                <a:cs typeface="Times New Roman" pitchFamily="18" charset="0"/>
              </a:rPr>
            </a:br>
            <a:endParaRPr lang="ar-SA" sz="28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96" y="1500174"/>
            <a:ext cx="8572560" cy="45720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- Objectifs; ///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1- Préparation du frottis.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2- Fixation: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  objectifs; 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fixation sur la lame</a:t>
            </a:r>
          </a:p>
          <a:p>
            <a:pPr algn="l" rtl="0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sauvegarder l’intégrité des structures internes et externes.</a:t>
            </a:r>
          </a:p>
          <a:p>
            <a:pPr algn="l" rtl="0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inactivation des enzymes.</a:t>
            </a:r>
          </a:p>
          <a:p>
            <a:pPr algn="l" rtl="0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durcissement des structures (coloration et observation).</a:t>
            </a:r>
          </a:p>
          <a:p>
            <a:pPr algn="l" rtl="0"/>
            <a:r>
              <a:rPr lang="fr-FR" sz="2400" b="1" u="sng" dirty="0" smtClean="0">
                <a:latin typeface="Times New Roman" pitchFamily="18" charset="0"/>
                <a:cs typeface="Times New Roman" pitchFamily="18" charset="0"/>
              </a:rPr>
              <a:t>Fixation  par la chaleur</a:t>
            </a:r>
            <a:endParaRPr lang="ar-SA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sz="2400" b="1" u="sng" dirty="0" smtClean="0">
                <a:latin typeface="Times New Roman" pitchFamily="18" charset="0"/>
                <a:cs typeface="Times New Roman" pitchFamily="18" charset="0"/>
              </a:rPr>
              <a:t>Fixation chimique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éthanol, acide acétique…. </a:t>
            </a:r>
          </a:p>
          <a:p>
            <a:pPr algn="l" rtl="0"/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fr-FR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S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memoire\identification\site é microbiologie\sme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857496"/>
            <a:ext cx="2076450" cy="1371600"/>
          </a:xfrm>
          <a:prstGeom prst="rect">
            <a:avLst/>
          </a:prstGeom>
          <a:noFill/>
        </p:spPr>
      </p:pic>
      <p:pic>
        <p:nvPicPr>
          <p:cNvPr id="1027" name="Picture 3" descr="D:\memoire\identification\site é microbiologie\smea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857496"/>
            <a:ext cx="2076450" cy="1371600"/>
          </a:xfrm>
          <a:prstGeom prst="rect">
            <a:avLst/>
          </a:prstGeom>
          <a:noFill/>
        </p:spPr>
      </p:pic>
      <p:pic>
        <p:nvPicPr>
          <p:cNvPr id="1028" name="Picture 4" descr="D:\memoire\identification\site é microbiologie\smea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857496"/>
            <a:ext cx="2076450" cy="1371600"/>
          </a:xfrm>
          <a:prstGeom prst="rect">
            <a:avLst/>
          </a:prstGeom>
          <a:noFill/>
        </p:spPr>
      </p:pic>
      <p:pic>
        <p:nvPicPr>
          <p:cNvPr id="1029" name="Picture 5" descr="D:\memoire\identification\site é microbiologie\smear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572008"/>
            <a:ext cx="2643206" cy="1762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0"/>
            <a:ext cx="4104456" cy="13990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42950" indent="-742950" rtl="0"/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Coloration: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ar-S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85786" y="1357298"/>
            <a:ext cx="7772400" cy="4572000"/>
          </a:xfrm>
        </p:spPr>
        <p:txBody>
          <a:bodyPr>
            <a:normAutofit fontScale="92500" lnSpcReduction="10000"/>
          </a:bodyPr>
          <a:lstStyle/>
          <a:p>
            <a:pPr algn="l" rtl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1- Coloration simple (non différentielle) .</a:t>
            </a:r>
          </a:p>
          <a:p>
            <a:pPr algn="l" rtl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2- Coloration différentielle</a:t>
            </a:r>
          </a:p>
          <a:p>
            <a:pPr algn="l" rtl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3- Coloration spéciales.</a:t>
            </a:r>
          </a:p>
          <a:p>
            <a:pPr algn="l" rtl="0">
              <a:buNone/>
            </a:pPr>
            <a:r>
              <a:rPr lang="fr-FR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1-Coloration simple:</a:t>
            </a:r>
          </a:p>
          <a:p>
            <a:pPr algn="l" rtl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Objectifs:</a:t>
            </a:r>
          </a:p>
          <a:p>
            <a:pPr algn="l" rtl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Exemple, coloration par le bleu de méthylène</a:t>
            </a:r>
          </a:p>
          <a:p>
            <a:pPr algn="l" rtl="0">
              <a:buNone/>
            </a:pP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Protocole de coloration: (frottis +bleu de méthylène (1min) + séchage+observation microscopique à l’immersion (x100)</a:t>
            </a:r>
          </a:p>
          <a:p>
            <a:pPr algn="l" rtl="0">
              <a:buNone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71472" y="214290"/>
            <a:ext cx="7772400" cy="4572000"/>
          </a:xfrm>
        </p:spPr>
        <p:txBody>
          <a:bodyPr/>
          <a:lstStyle/>
          <a:p>
            <a:pPr algn="l" rtl="0"/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2-Coloration différentielle:</a:t>
            </a:r>
          </a:p>
          <a:p>
            <a:pPr algn="l" rtl="0"/>
            <a:r>
              <a:rPr lang="fr-FR" dirty="0" smtClean="0"/>
              <a:t>Objectifs;</a:t>
            </a:r>
          </a:p>
          <a:p>
            <a:pPr algn="l" rtl="0"/>
            <a:r>
              <a:rPr lang="fr-FR" dirty="0" smtClean="0"/>
              <a:t>Colorations différentielles de références:</a:t>
            </a:r>
          </a:p>
          <a:p>
            <a:pPr algn="l" rtl="0"/>
            <a:r>
              <a:rPr lang="fr-FR" dirty="0" smtClean="0"/>
              <a:t>   </a:t>
            </a:r>
            <a:r>
              <a:rPr lang="fr-FR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Coloration du Gram</a:t>
            </a:r>
            <a:endParaRPr lang="fr-FR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fr-FR" dirty="0" smtClean="0"/>
              <a:t>   -</a:t>
            </a:r>
            <a:endParaRPr lang="ar-S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086" t="42969" r="26025" b="19922"/>
          <a:stretch>
            <a:fillRect/>
          </a:stretch>
        </p:blipFill>
        <p:spPr bwMode="auto">
          <a:xfrm>
            <a:off x="2771800" y="2852936"/>
            <a:ext cx="4714908" cy="365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0034" y="142852"/>
            <a:ext cx="8643966" cy="4572000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fr-F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 Coloration du </a:t>
            </a:r>
            <a:r>
              <a:rPr lang="fr-FR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Zihel</a:t>
            </a:r>
            <a:r>
              <a:rPr lang="fr-F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neelsen</a:t>
            </a:r>
            <a:r>
              <a:rPr lang="fr-F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(BAAR):</a:t>
            </a:r>
          </a:p>
          <a:p>
            <a:pPr algn="l" rtl="0"/>
            <a:r>
              <a:rPr lang="fr-FR" dirty="0" smtClean="0"/>
              <a:t>    pour les mycobactéries</a:t>
            </a:r>
          </a:p>
          <a:p>
            <a:pPr algn="l" rtl="0"/>
            <a:r>
              <a:rPr lang="fr-FR" dirty="0" smtClean="0"/>
              <a:t>    - protocoles :</a:t>
            </a:r>
          </a:p>
          <a:p>
            <a:pPr algn="l" rtl="0"/>
            <a:r>
              <a:rPr lang="fr-FR" dirty="0" smtClean="0"/>
              <a:t>-préparation et fixation du frottis.</a:t>
            </a:r>
          </a:p>
          <a:p>
            <a:pPr algn="l" rtl="0"/>
            <a:r>
              <a:rPr lang="fr-FR" dirty="0" smtClean="0"/>
              <a:t>- fuchsine + chauffage (</a:t>
            </a:r>
            <a:r>
              <a:rPr lang="fr-FR" dirty="0" err="1" smtClean="0"/>
              <a:t>pdt</a:t>
            </a:r>
            <a:r>
              <a:rPr lang="fr-FR" dirty="0" smtClean="0"/>
              <a:t> 10 à 15 min)</a:t>
            </a:r>
          </a:p>
          <a:p>
            <a:pPr algn="l" rtl="0"/>
            <a:r>
              <a:rPr lang="fr-FR" dirty="0" smtClean="0"/>
              <a:t>-lavage + décoloration à l’acide sulfurique (1 min).</a:t>
            </a:r>
          </a:p>
          <a:p>
            <a:pPr algn="l" rtl="0"/>
            <a:r>
              <a:rPr lang="fr-FR" dirty="0" smtClean="0"/>
              <a:t>Décoloration à l’alcool    </a:t>
            </a:r>
            <a:r>
              <a:rPr lang="fr-FR" dirty="0" err="1" smtClean="0"/>
              <a:t>pdt</a:t>
            </a:r>
            <a:r>
              <a:rPr lang="fr-FR" dirty="0" smtClean="0"/>
              <a:t> 10 min        </a:t>
            </a:r>
          </a:p>
          <a:p>
            <a:pPr algn="l" rtl="0"/>
            <a:r>
              <a:rPr lang="fr-FR" dirty="0" smtClean="0"/>
              <a:t>- lavage à l’eau + contre coloration par le bleu de </a:t>
            </a:r>
            <a:r>
              <a:rPr lang="fr-FR" dirty="0" err="1" smtClean="0"/>
              <a:t>méthelyne</a:t>
            </a:r>
            <a:r>
              <a:rPr lang="fr-FR" dirty="0" smtClean="0"/>
              <a:t> (2min).</a:t>
            </a:r>
          </a:p>
          <a:p>
            <a:pPr algn="l" rtl="0"/>
            <a:r>
              <a:rPr lang="fr-FR" dirty="0" smtClean="0"/>
              <a:t>Lavage + séchage + observation à l’immersion.</a:t>
            </a:r>
          </a:p>
          <a:p>
            <a:pPr algn="l" rtl="0"/>
            <a:endParaRPr lang="fr-FR" dirty="0" smtClean="0"/>
          </a:p>
          <a:p>
            <a:pPr algn="l" rtl="0"/>
            <a:endParaRPr lang="fr-FR" dirty="0" smtClean="0"/>
          </a:p>
          <a:p>
            <a:pPr algn="l" rtl="0"/>
            <a:endParaRPr lang="ar-S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5889" t="34180" r="34081" b="32617"/>
          <a:stretch>
            <a:fillRect/>
          </a:stretch>
        </p:blipFill>
        <p:spPr bwMode="auto">
          <a:xfrm>
            <a:off x="899592" y="3714728"/>
            <a:ext cx="37862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G:\cours M\Mycobacterium_tuberculosis_Ziehl-Neelsen_stain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857628"/>
            <a:ext cx="3730629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357158" y="2500306"/>
            <a:ext cx="8786842" cy="45720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Objectifs; mettre en évidence des éléments (constituants) bactériens.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Coloration des flagelles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par la méthode de Rhodes.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(flagelles sont bruns-noirs).</a:t>
            </a:r>
          </a:p>
          <a:p>
            <a:pPr algn="l" rtl="0"/>
            <a:r>
              <a:rPr lang="fr-FR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Coloration des spores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par la méthode de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Moeller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(spores sont rouge-roses).</a:t>
            </a:r>
          </a:p>
          <a:p>
            <a:pPr algn="l" rtl="0"/>
            <a:r>
              <a:rPr lang="fr-FR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Coloration des capsules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(coloration négatives)</a:t>
            </a:r>
          </a:p>
          <a:p>
            <a:pPr algn="l" rtl="0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Méthode de l’ancre de chine</a:t>
            </a:r>
          </a:p>
          <a:p>
            <a:pPr algn="l" rtl="0"/>
            <a:endParaRPr lang="ar-S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500166" y="785794"/>
            <a:ext cx="402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fr-FR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2-Coloration </a:t>
            </a:r>
            <a:r>
              <a:rPr lang="fr-FR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spécilae</a:t>
            </a:r>
            <a:r>
              <a:rPr lang="fr-FR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9936" t="28515" r="48436" b="34375"/>
          <a:stretch>
            <a:fillRect/>
          </a:stretch>
        </p:blipFill>
        <p:spPr bwMode="auto">
          <a:xfrm>
            <a:off x="4286248" y="0"/>
            <a:ext cx="428628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52197" t="28515" r="17773" b="34375"/>
          <a:stretch>
            <a:fillRect/>
          </a:stretch>
        </p:blipFill>
        <p:spPr bwMode="auto">
          <a:xfrm>
            <a:off x="755576" y="0"/>
            <a:ext cx="3500462" cy="324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85796" y="785794"/>
            <a:ext cx="8258204" cy="45720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fr-FR" dirty="0" smtClean="0"/>
              <a:t> </a:t>
            </a:r>
            <a:r>
              <a:rPr lang="fr-F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fr-FR" sz="3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fr-FR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sz="36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fr-F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 rt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-groupement </a:t>
            </a:r>
            <a:r>
              <a:rPr lang="fr-F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chromophores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- groupement </a:t>
            </a:r>
            <a:r>
              <a:rPr lang="fr-F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auxochrome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ionisé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l" rt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fixation sur des groupements acides ou basiques.</a:t>
            </a:r>
          </a:p>
          <a:p>
            <a:pPr algn="l" rtl="0"/>
            <a:r>
              <a:rPr lang="fr-FR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 colorants basiques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(cationiques): charge positive</a:t>
            </a:r>
          </a:p>
          <a:p>
            <a:pPr algn="l" rt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Ex, bleu de méthylène,  fuchsine basique, cristal violet, vert de malachite.</a:t>
            </a:r>
          </a:p>
          <a:p>
            <a:pPr algn="l" rt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fixation</a:t>
            </a:r>
          </a:p>
          <a:p>
            <a:pPr algn="l" rt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rtl="0"/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214422"/>
            <a:ext cx="8929718" cy="4572000"/>
          </a:xfrm>
        </p:spPr>
        <p:txBody>
          <a:bodyPr>
            <a:normAutofit/>
          </a:bodyPr>
          <a:lstStyle/>
          <a:p>
            <a:pPr algn="l" rtl="0"/>
            <a:r>
              <a:rPr lang="fr-FR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colorants acides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(anioniques):charge négative</a:t>
            </a:r>
          </a:p>
          <a:p>
            <a:pPr algn="l" rtl="0"/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Ex; éosine, fuchsine acide, rose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bengale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Fixation.</a:t>
            </a:r>
          </a:p>
          <a:p>
            <a:pPr algn="l" rtl="0"/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- effet du pH sur les colorants.</a:t>
            </a:r>
          </a:p>
          <a:p>
            <a:pPr algn="l" rtl="0"/>
            <a:r>
              <a:rPr lang="fr-FR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 colorants par liaisons covalentes: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(ADN</a:t>
            </a:r>
          </a:p>
          <a:p>
            <a:pPr algn="l" rtl="0"/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Réactif de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Schiff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(méthode de Feulgen)</a:t>
            </a:r>
          </a:p>
          <a:p>
            <a:pPr algn="l" rtl="0"/>
            <a:r>
              <a:rPr lang="fr-FR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 colorants solubles: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Noir de soudan + lipides</a:t>
            </a:r>
          </a:p>
          <a:p>
            <a:pPr algn="l" rtl="0"/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Algues</a:t>
            </a:r>
            <a:r>
              <a:rPr lang="en-US" dirty="0" smtClean="0"/>
              <a:t> </a:t>
            </a:r>
            <a:r>
              <a:rPr lang="en-US" dirty="0" err="1" smtClean="0"/>
              <a:t>verts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ww.afblum.be/bioafb/cyclspir/algufi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2931516"/>
            <a:ext cx="3817982" cy="2547311"/>
          </a:xfrm>
          <a:prstGeom prst="rect">
            <a:avLst/>
          </a:prstGeom>
          <a:noFill/>
        </p:spPr>
      </p:pic>
      <p:pic>
        <p:nvPicPr>
          <p:cNvPr id="5" name="Picture 4" descr="http://www.afblum.be/bioafb/cyclspir/algufi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852936"/>
            <a:ext cx="3935760" cy="2625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bdelkader\Bureau\08112009378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22890" t="12590" r="17598" b="62233"/>
          <a:stretch>
            <a:fillRect/>
          </a:stretch>
        </p:blipFill>
        <p:spPr bwMode="auto">
          <a:xfrm>
            <a:off x="1475656" y="1244757"/>
            <a:ext cx="5148572" cy="2904323"/>
          </a:xfrm>
          <a:prstGeom prst="rect">
            <a:avLst/>
          </a:prstGeom>
          <a:noFill/>
        </p:spPr>
      </p:pic>
      <p:sp>
        <p:nvSpPr>
          <p:cNvPr id="7" name="مستطيل مستدير الزوايا 6"/>
          <p:cNvSpPr/>
          <p:nvPr/>
        </p:nvSpPr>
        <p:spPr>
          <a:xfrm>
            <a:off x="1763688" y="4581128"/>
            <a:ext cx="4896544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fr-FR" sz="1600" b="1" dirty="0" err="1" smtClean="0"/>
              <a:t>Klebsiella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pneumoniae</a:t>
            </a:r>
            <a:r>
              <a:rPr lang="fr-FR" sz="1600" b="1" dirty="0" smtClean="0"/>
              <a:t> microscope optique X1500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28662" y="57148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La morphologie bactérienne :</a:t>
            </a:r>
            <a:endParaRPr lang="fr-FR" b="1" dirty="0"/>
          </a:p>
        </p:txBody>
      </p:sp>
      <p:sp>
        <p:nvSpPr>
          <p:cNvPr id="5" name="مستطيل 4"/>
          <p:cNvSpPr/>
          <p:nvPr/>
        </p:nvSpPr>
        <p:spPr>
          <a:xfrm>
            <a:off x="0" y="1500174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/>
            <a:r>
              <a:rPr lang="fr-FR" b="1" dirty="0" smtClean="0"/>
              <a:t>- C’est la première étude à faire dans un laboratoire de microbiologie.</a:t>
            </a:r>
            <a:endParaRPr lang="fr-FR" b="1" dirty="0"/>
          </a:p>
        </p:txBody>
      </p:sp>
      <p:sp>
        <p:nvSpPr>
          <p:cNvPr id="6" name="مستطيل 5"/>
          <p:cNvSpPr/>
          <p:nvPr/>
        </p:nvSpPr>
        <p:spPr>
          <a:xfrm>
            <a:off x="-428660" y="2000240"/>
            <a:ext cx="9215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/>
            <a:r>
              <a:rPr lang="fr-FR" b="1" dirty="0" smtClean="0"/>
              <a:t>- Cette étude est suffisante pour permettre une orientation vers l’identification</a:t>
            </a:r>
            <a:endParaRPr lang="fr-FR" b="1" dirty="0"/>
          </a:p>
        </p:txBody>
      </p:sp>
      <p:sp>
        <p:nvSpPr>
          <p:cNvPr id="7" name="مستطيل 6"/>
          <p:cNvSpPr/>
          <p:nvPr/>
        </p:nvSpPr>
        <p:spPr>
          <a:xfrm>
            <a:off x="-357222" y="2416726"/>
            <a:ext cx="9572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/>
            <a:r>
              <a:rPr lang="fr-FR" b="1" dirty="0" smtClean="0"/>
              <a:t>- La morphologie typique est observée dans des cultures jeunes en milieu liquide.</a:t>
            </a:r>
            <a:endParaRPr lang="fr-FR" b="1" dirty="0"/>
          </a:p>
        </p:txBody>
      </p:sp>
      <p:sp>
        <p:nvSpPr>
          <p:cNvPr id="8" name="مستطيل 7"/>
          <p:cNvSpPr/>
          <p:nvPr/>
        </p:nvSpPr>
        <p:spPr>
          <a:xfrm>
            <a:off x="0" y="3071810"/>
            <a:ext cx="650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L’étude de la morphologie comprend trois critères :</a:t>
            </a:r>
            <a:endParaRPr lang="fr-FR" b="1" dirty="0"/>
          </a:p>
        </p:txBody>
      </p:sp>
      <p:sp>
        <p:nvSpPr>
          <p:cNvPr id="9" name="مستطيل 8"/>
          <p:cNvSpPr/>
          <p:nvPr/>
        </p:nvSpPr>
        <p:spPr>
          <a:xfrm>
            <a:off x="642910" y="3714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La taille.</a:t>
            </a:r>
          </a:p>
          <a:p>
            <a:pPr algn="l" rtl="0"/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La forme </a:t>
            </a:r>
          </a:p>
          <a:p>
            <a:pPr algn="l" rtl="0"/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 mode d’assemblage</a:t>
            </a:r>
            <a:endParaRPr lang="fr-F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-15903" y="857232"/>
            <a:ext cx="3087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0"/>
            <a:r>
              <a:rPr lang="fr-FR" sz="2800" b="1" dirty="0" smtClean="0"/>
              <a:t>1- La taille (µm): </a:t>
            </a:r>
            <a:endParaRPr lang="fr-FR" sz="2800" b="1" dirty="0"/>
          </a:p>
        </p:txBody>
      </p:sp>
      <p:sp>
        <p:nvSpPr>
          <p:cNvPr id="6" name="مستطيل 5"/>
          <p:cNvSpPr/>
          <p:nvPr/>
        </p:nvSpPr>
        <p:spPr>
          <a:xfrm>
            <a:off x="628694" y="1571612"/>
            <a:ext cx="286809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rtl="0"/>
            <a:r>
              <a:rPr lang="fr-FR" b="1" dirty="0" smtClean="0">
                <a:solidFill>
                  <a:srgbClr val="FFFF00"/>
                </a:solidFill>
              </a:rPr>
              <a:t>- Extrêmement variable.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85786" y="2143116"/>
            <a:ext cx="735811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-Les bactéries sont les plus petites des microorganismes.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57224" y="2500306"/>
            <a:ext cx="657229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-En moyenne la taille se situe entre 1 et 10 µm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500166" y="2928934"/>
            <a:ext cx="270939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 Diamètre : 0,1 à 2 µm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500166" y="3357562"/>
            <a:ext cx="266130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 Langueur : 0,5 à 5µm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8662" y="4211429"/>
            <a:ext cx="7786742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 les bactéries les plus petites ont une taille d’environ 0,2 µm (Chlamydia)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928662" y="3857628"/>
            <a:ext cx="707236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 Nano bactéries : leur taille ne dépasse guère 0,1 à 0,2 µm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214414" y="4929198"/>
            <a:ext cx="45720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Rickettsies</a:t>
            </a:r>
          </a:p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Chlamydes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71472" y="714356"/>
            <a:ext cx="721523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 Grosses bactéries : </a:t>
            </a:r>
            <a:r>
              <a:rPr lang="fr-FR" b="1" dirty="0" err="1" smtClean="0">
                <a:solidFill>
                  <a:srgbClr val="FFFF00"/>
                </a:solidFill>
              </a:rPr>
              <a:t>spirillium</a:t>
            </a:r>
            <a:r>
              <a:rPr lang="fr-FR" b="1" dirty="0" smtClean="0">
                <a:solidFill>
                  <a:srgbClr val="FFFF00"/>
                </a:solidFill>
              </a:rPr>
              <a:t> (50 µm de langueur) , certains Spirochètes peuvent atteindre 500 µm de long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14348" y="1428736"/>
            <a:ext cx="72152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b="1" i="1" dirty="0" smtClean="0">
                <a:solidFill>
                  <a:srgbClr val="FFFF00"/>
                </a:solidFill>
              </a:rPr>
              <a:t>- </a:t>
            </a:r>
            <a:r>
              <a:rPr lang="fr-FR" b="1" i="1" dirty="0" err="1" smtClean="0">
                <a:solidFill>
                  <a:srgbClr val="FFFF00"/>
                </a:solidFill>
              </a:rPr>
              <a:t>Thiomarggarita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i="1" dirty="0" err="1" smtClean="0">
                <a:solidFill>
                  <a:srgbClr val="FFFF00"/>
                </a:solidFill>
              </a:rPr>
              <a:t>nambiensis</a:t>
            </a:r>
            <a:r>
              <a:rPr lang="fr-FR" b="1" dirty="0" smtClean="0">
                <a:solidFill>
                  <a:srgbClr val="FFFF00"/>
                </a:solidFill>
              </a:rPr>
              <a:t> est la plus grosse bactérie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14348" y="1853975"/>
            <a:ext cx="721523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 Sphérique, diamètre 0,1 à 0,3 mm, (0,75 mm), visible à l’œil nu.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14348" y="2500306"/>
            <a:ext cx="721523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b="1" dirty="0" smtClean="0">
                <a:solidFill>
                  <a:srgbClr val="FFFF00"/>
                </a:solidFill>
              </a:rPr>
              <a:t>- </a:t>
            </a:r>
            <a:r>
              <a:rPr lang="fr-FR" b="1" i="1" dirty="0" err="1" smtClean="0">
                <a:solidFill>
                  <a:srgbClr val="FFFF00"/>
                </a:solidFill>
              </a:rPr>
              <a:t>Epulopiscium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i="1" dirty="0" err="1" smtClean="0">
                <a:solidFill>
                  <a:srgbClr val="FFFF00"/>
                </a:solidFill>
              </a:rPr>
              <a:t>fishelsonii</a:t>
            </a:r>
            <a:r>
              <a:rPr lang="fr-FR" b="1" dirty="0" smtClean="0">
                <a:solidFill>
                  <a:srgbClr val="FFFF00"/>
                </a:solidFill>
              </a:rPr>
              <a:t> : grande bactérie vivant dans l’intestin des acanthures bruns, </a:t>
            </a:r>
            <a:r>
              <a:rPr lang="fr-FR" b="1" dirty="0" err="1" smtClean="0">
                <a:solidFill>
                  <a:srgbClr val="FFFF00"/>
                </a:solidFill>
              </a:rPr>
              <a:t>diametre</a:t>
            </a:r>
            <a:r>
              <a:rPr lang="fr-FR" b="1" dirty="0" smtClean="0">
                <a:solidFill>
                  <a:srgbClr val="FFFF00"/>
                </a:solidFill>
              </a:rPr>
              <a:t> (80 µm), Langueur (600 µm) cette taille dépasse un million de fois celle d’</a:t>
            </a:r>
            <a:r>
              <a:rPr lang="fr-FR" b="1" i="1" dirty="0" smtClean="0">
                <a:solidFill>
                  <a:srgbClr val="FFFF00"/>
                </a:solidFill>
              </a:rPr>
              <a:t> Escherichia coli.</a:t>
            </a:r>
            <a:r>
              <a:rPr lang="fr-FR" b="1" dirty="0" smtClean="0">
                <a:solidFill>
                  <a:srgbClr val="FFFF00"/>
                </a:solidFill>
              </a:rPr>
              <a:t> 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3357562"/>
            <a:ext cx="34919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doni MT Black" pitchFamily="18" charset="0"/>
                <a:ea typeface="Calibri" pitchFamily="34" charset="0"/>
                <a:cs typeface="Arial" pitchFamily="34" charset="0"/>
              </a:rPr>
              <a:t>La forme : 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doni MT Black" pitchFamily="18" charset="0"/>
              <a:cs typeface="Arial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14282" y="3857628"/>
            <a:ext cx="502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fr-FR" sz="2400" b="1" dirty="0" smtClean="0">
                <a:solidFill>
                  <a:srgbClr val="FFFF00"/>
                </a:solidFill>
              </a:rPr>
              <a:t>Diversité dans la forme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42908" y="4357694"/>
            <a:ext cx="9144000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/>
            <a:r>
              <a:rPr lang="fr-FR" sz="2000" b="1" dirty="0" smtClean="0">
                <a:solidFill>
                  <a:srgbClr val="FFFF00"/>
                </a:solidFill>
              </a:rPr>
              <a:t>Principalement : sphérique (</a:t>
            </a:r>
            <a:r>
              <a:rPr lang="fr-FR" sz="2000" b="1" dirty="0" err="1" smtClean="0">
                <a:solidFill>
                  <a:srgbClr val="FFFF00"/>
                </a:solidFill>
              </a:rPr>
              <a:t>coccoide</a:t>
            </a:r>
            <a:r>
              <a:rPr lang="fr-FR" sz="2000" b="1" dirty="0" smtClean="0">
                <a:solidFill>
                  <a:srgbClr val="FFFF00"/>
                </a:solidFill>
              </a:rPr>
              <a:t>), cylindrique (bâtonnet), spirale</a:t>
            </a:r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11" name="Picture 4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358114" cy="2714644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1" y="4857760"/>
            <a:ext cx="2214577" cy="180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933301"/>
            <a:ext cx="2686053" cy="172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742591"/>
            <a:ext cx="2428892" cy="184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25" grpId="0"/>
      <p:bldP spid="9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85720" y="357166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2000" b="1" dirty="0" smtClean="0">
                <a:solidFill>
                  <a:srgbClr val="FFC000"/>
                </a:solidFill>
                <a:latin typeface="Arial Rounded MT Bold" pitchFamily="34" charset="0"/>
              </a:rPr>
              <a:t>1-forme sphérique 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: caractérise les </a:t>
            </a:r>
            <a:r>
              <a:rPr lang="fr-FR" sz="2000" b="1" dirty="0" err="1" smtClean="0">
                <a:solidFill>
                  <a:srgbClr val="FFFF00"/>
                </a:solidFill>
                <a:latin typeface="Arial Rounded MT Bold" pitchFamily="34" charset="0"/>
              </a:rPr>
              <a:t>cocci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 ou les coques, elles sont :</a:t>
            </a:r>
            <a:endParaRPr lang="fr-FR" sz="2000" b="1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00034" y="1071546"/>
            <a:ext cx="6215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- Parfaitement sphérique (</a:t>
            </a:r>
            <a:r>
              <a:rPr lang="fr-FR" sz="2000" b="1" i="1" dirty="0" err="1" smtClean="0">
                <a:solidFill>
                  <a:srgbClr val="FFFF00"/>
                </a:solidFill>
                <a:latin typeface="Arial Rounded MT Bold" pitchFamily="34" charset="0"/>
              </a:rPr>
              <a:t>staphylococcus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. </a:t>
            </a:r>
            <a:r>
              <a:rPr lang="fr-FR" sz="2000" b="1" dirty="0" err="1" smtClean="0">
                <a:solidFill>
                  <a:srgbClr val="FFFF00"/>
                </a:solidFill>
                <a:latin typeface="Arial Rounded MT Bold" pitchFamily="34" charset="0"/>
              </a:rPr>
              <a:t>Sp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)</a:t>
            </a:r>
            <a:endParaRPr lang="fr-FR" sz="2000" b="1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00034" y="2643182"/>
            <a:ext cx="4673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- Avec face aplatie ( </a:t>
            </a:r>
            <a:r>
              <a:rPr lang="fr-FR" sz="2000" b="1" i="1" dirty="0" err="1" smtClean="0">
                <a:solidFill>
                  <a:srgbClr val="FFFF00"/>
                </a:solidFill>
                <a:latin typeface="Arial Rounded MT Bold" pitchFamily="34" charset="0"/>
              </a:rPr>
              <a:t>Neisseria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)</a:t>
            </a:r>
            <a:endParaRPr lang="fr-FR" sz="2000" b="1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00034" y="3857628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- Effilée en flamme de bougie (</a:t>
            </a:r>
            <a:r>
              <a:rPr lang="fr-FR" sz="2000" b="1" i="1" dirty="0" err="1" smtClean="0">
                <a:solidFill>
                  <a:srgbClr val="FFFF00"/>
                </a:solidFill>
                <a:latin typeface="Arial Rounded MT Bold" pitchFamily="34" charset="0"/>
              </a:rPr>
              <a:t>streptecoccus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)</a:t>
            </a:r>
            <a:endParaRPr lang="fr-FR" sz="2000" b="1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00034" y="5286388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-Légèrement </a:t>
            </a:r>
            <a:r>
              <a:rPr lang="fr-FR" sz="2000" b="1" dirty="0" err="1" smtClean="0">
                <a:solidFill>
                  <a:srgbClr val="FFFF00"/>
                </a:solidFill>
                <a:latin typeface="Arial Rounded MT Bold" pitchFamily="34" charset="0"/>
              </a:rPr>
              <a:t>avoide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 (</a:t>
            </a:r>
            <a:r>
              <a:rPr lang="fr-FR" sz="2000" b="1" i="1" u="sng" dirty="0" err="1" smtClean="0">
                <a:solidFill>
                  <a:srgbClr val="FFFF00"/>
                </a:solidFill>
                <a:latin typeface="Arial Rounded MT Bold" pitchFamily="34" charset="0"/>
              </a:rPr>
              <a:t>enterococcus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 .</a:t>
            </a:r>
            <a:r>
              <a:rPr lang="fr-FR" sz="2000" b="1" dirty="0" err="1" smtClean="0">
                <a:solidFill>
                  <a:srgbClr val="FFFF00"/>
                </a:solidFill>
                <a:latin typeface="Arial Rounded MT Bold" pitchFamily="34" charset="0"/>
              </a:rPr>
              <a:t>sp</a:t>
            </a:r>
            <a:r>
              <a:rPr lang="fr-FR" sz="2000" b="1" dirty="0" smtClean="0">
                <a:solidFill>
                  <a:srgbClr val="FFFF00"/>
                </a:solidFill>
                <a:latin typeface="Arial Rounded MT Bold" pitchFamily="34" charset="0"/>
              </a:rPr>
              <a:t>), polymorphisme …</a:t>
            </a:r>
            <a:endParaRPr lang="fr-FR" sz="2000" b="1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3714744" y="6072206"/>
            <a:ext cx="242889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staphylocoques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9" grpId="0" animBg="1"/>
      <p:bldP spid="19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ollution\250px-Staphylococcus_aureus_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514512" cy="2643206"/>
          </a:xfrm>
          <a:prstGeom prst="rect">
            <a:avLst/>
          </a:prstGeom>
          <a:noFill/>
        </p:spPr>
      </p:pic>
      <p:pic>
        <p:nvPicPr>
          <p:cNvPr id="1027" name="Picture 3" descr="H:\pollution\Staphylococcus_aureus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928934"/>
            <a:ext cx="3759178" cy="3087124"/>
          </a:xfrm>
          <a:prstGeom prst="rect">
            <a:avLst/>
          </a:prstGeom>
          <a:noFill/>
        </p:spPr>
      </p:pic>
      <p:pic>
        <p:nvPicPr>
          <p:cNvPr id="1028" name="Picture 4" descr="H:\pollution\Staphylococc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071810"/>
            <a:ext cx="3357586" cy="2971800"/>
          </a:xfrm>
          <a:prstGeom prst="rect">
            <a:avLst/>
          </a:prstGeom>
          <a:noFill/>
        </p:spPr>
      </p:pic>
      <p:pic>
        <p:nvPicPr>
          <p:cNvPr id="1030" name="Picture 6" descr="H:\pollution\Staphylococcus_aure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85728"/>
            <a:ext cx="3500430" cy="2500330"/>
          </a:xfrm>
          <a:prstGeom prst="rect">
            <a:avLst/>
          </a:prstGeom>
          <a:noFill/>
        </p:spPr>
      </p:pic>
      <p:sp>
        <p:nvSpPr>
          <p:cNvPr id="8" name="مستطيل مستدير الزوايا 7"/>
          <p:cNvSpPr/>
          <p:nvPr/>
        </p:nvSpPr>
        <p:spPr>
          <a:xfrm>
            <a:off x="3714744" y="6072206"/>
            <a:ext cx="242889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staphylocoques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pollution\Hémocultures avec bactéries à Gram positif - examens directs ou portraits des bactéries_fichiers\streptocoque-A.jpg"/>
          <p:cNvPicPr>
            <a:picLocks noChangeAspect="1" noChangeArrowheads="1"/>
          </p:cNvPicPr>
          <p:nvPr/>
        </p:nvPicPr>
        <p:blipFill>
          <a:blip r:embed="rId2" cstate="print"/>
          <a:srcRect l="4594" t="7260" r="5962" b="8044"/>
          <a:stretch>
            <a:fillRect/>
          </a:stretch>
        </p:blipFill>
        <p:spPr bwMode="auto">
          <a:xfrm>
            <a:off x="4857752" y="285728"/>
            <a:ext cx="3765803" cy="2928958"/>
          </a:xfrm>
          <a:prstGeom prst="rect">
            <a:avLst/>
          </a:prstGeom>
          <a:noFill/>
        </p:spPr>
      </p:pic>
      <p:pic>
        <p:nvPicPr>
          <p:cNvPr id="8195" name="Picture 3" descr="H:\pollution\Enterococc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85728"/>
            <a:ext cx="3571900" cy="3371526"/>
          </a:xfrm>
          <a:prstGeom prst="rect">
            <a:avLst/>
          </a:prstGeom>
          <a:noFill/>
        </p:spPr>
      </p:pic>
      <p:sp>
        <p:nvSpPr>
          <p:cNvPr id="6" name="مستطيل مستدير الزوايا 5"/>
          <p:cNvSpPr/>
          <p:nvPr/>
        </p:nvSpPr>
        <p:spPr>
          <a:xfrm>
            <a:off x="1071538" y="3714752"/>
            <a:ext cx="242889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entérocoques</a:t>
            </a:r>
            <a:endParaRPr lang="fr-FR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429256" y="3643314"/>
            <a:ext cx="242889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streptocoques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ollution\Neisseria-gonorrhoe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42918"/>
            <a:ext cx="3524250" cy="2647950"/>
          </a:xfrm>
          <a:prstGeom prst="rect">
            <a:avLst/>
          </a:prstGeom>
          <a:noFill/>
        </p:spPr>
      </p:pic>
      <p:pic>
        <p:nvPicPr>
          <p:cNvPr id="2051" name="Picture 3" descr="H:\pollution\11-06_ngonorrhoeae_1.jpg"/>
          <p:cNvPicPr>
            <a:picLocks noChangeAspect="1" noChangeArrowheads="1"/>
          </p:cNvPicPr>
          <p:nvPr/>
        </p:nvPicPr>
        <p:blipFill>
          <a:blip r:embed="rId3" cstate="print"/>
          <a:srcRect l="3740" t="5000" r="3740" b="17500"/>
          <a:stretch>
            <a:fillRect/>
          </a:stretch>
        </p:blipFill>
        <p:spPr bwMode="auto">
          <a:xfrm>
            <a:off x="5214942" y="714356"/>
            <a:ext cx="3357585" cy="2571768"/>
          </a:xfrm>
          <a:prstGeom prst="rect">
            <a:avLst/>
          </a:prstGeom>
          <a:noFill/>
        </p:spPr>
      </p:pic>
      <p:sp>
        <p:nvSpPr>
          <p:cNvPr id="5" name="مستطيل مستدير الزوايا 4"/>
          <p:cNvSpPr/>
          <p:nvPr/>
        </p:nvSpPr>
        <p:spPr>
          <a:xfrm>
            <a:off x="3286116" y="3857628"/>
            <a:ext cx="2428892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Neisseria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143372" y="4500570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Bacillus</a:t>
            </a:r>
            <a:endParaRPr lang="fr-FR" dirty="0"/>
          </a:p>
        </p:txBody>
      </p:sp>
      <p:pic>
        <p:nvPicPr>
          <p:cNvPr id="56321" name="Picture 1" descr="H:\pollution\MORPHOLOGIE_fichiers\MOR2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76" y="3286124"/>
            <a:ext cx="3429024" cy="2357454"/>
          </a:xfrm>
          <a:prstGeom prst="rect">
            <a:avLst/>
          </a:prstGeom>
          <a:noFill/>
        </p:spPr>
      </p:pic>
      <p:pic>
        <p:nvPicPr>
          <p:cNvPr id="56323" name="Picture 3" descr="H:\pollution\MORPHOLOGIE_fichiers\MOR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86124"/>
            <a:ext cx="3500462" cy="2357454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56504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2-forme cylindrique (bâtonnets ou bacilles) 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571480"/>
            <a:ext cx="8572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La forme bacille varie du court bacille (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cocobacille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) à des très longues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filaments de millions de micron.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1285860"/>
            <a:ext cx="9028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doni MT Black" pitchFamily="18" charset="0"/>
                <a:ea typeface="Calibri" pitchFamily="34" charset="0"/>
                <a:cs typeface="Arial" pitchFamily="34" charset="0"/>
              </a:rPr>
              <a:t>Les bactéries bâtonnets sont soit : droites (rectilignes), incurvées, ramifiées.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doni MT Black" pitchFamily="18" charset="0"/>
              <a:cs typeface="Arial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714488"/>
            <a:ext cx="43645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Les bactéries rectilignes peuvent avoir 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2143116"/>
            <a:ext cx="6297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1- Extrémités arrondies comme les </a:t>
            </a:r>
            <a:r>
              <a:rPr kumimoji="0" lang="fr-FR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Enterobacteriaceae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2571744"/>
            <a:ext cx="8047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David Transparent" pitchFamily="2" charset="-79"/>
              </a:rPr>
              <a:t>2- Extrémités rectangulaires (planes, bouts carrés) ex. </a:t>
            </a:r>
            <a:r>
              <a:rPr kumimoji="0" lang="fr-FR" sz="24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David Transparent" pitchFamily="2" charset="-79"/>
              </a:rPr>
              <a:t>Bacillus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David Transparent" pitchFamily="2" charset="-79"/>
              </a:rPr>
              <a:t>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David Transparent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313" grpId="0"/>
      <p:bldP spid="13314" grpId="0"/>
      <p:bldP spid="13315" grpId="0"/>
      <p:bldP spid="13316" grpId="0"/>
      <p:bldP spid="13317" grpId="0"/>
      <p:bldP spid="133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pollution\800px-Corynebacterium_diphtheriae_Gram_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3857652" cy="3286148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428596" y="5000636"/>
            <a:ext cx="340029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b="1" i="1" dirty="0" err="1" smtClean="0"/>
              <a:t>Corynebabterium</a:t>
            </a:r>
            <a:r>
              <a:rPr lang="fr-FR" b="1" i="1" dirty="0" smtClean="0"/>
              <a:t> </a:t>
            </a:r>
            <a:r>
              <a:rPr lang="fr-FR" b="1" i="1" dirty="0" err="1" smtClean="0"/>
              <a:t>diphteriae</a:t>
            </a:r>
            <a:endParaRPr lang="fr-FR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14282" y="357166"/>
            <a:ext cx="814393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3- Extrémités renflées ; </a:t>
            </a:r>
            <a:r>
              <a:rPr kumimoji="0" lang="fr-FR" sz="200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coryneformes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kumimoji="0" lang="fr-FR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Corynebacterium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fr-FR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diphteriae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 ; bacille de </a:t>
            </a:r>
            <a:r>
              <a:rPr kumimoji="0" lang="fr-FR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loeffler</a:t>
            </a:r>
            <a:r>
              <a:rPr kumimoji="0" lang="fr-FR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ill Sans Ultra Bold Condensed" pitchFamily="34" charset="0"/>
                <a:ea typeface="Calibri" pitchFamily="34" charset="0"/>
                <a:cs typeface="Arial" pitchFamily="34" charset="0"/>
              </a:rPr>
              <a:t>) </a:t>
            </a:r>
            <a:endParaRPr kumimoji="0" lang="fr-FR" sz="2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Gill Sans Ultra Bold Condens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214422"/>
            <a:ext cx="4438660" cy="342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4214810" y="5072074"/>
            <a:ext cx="4572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fr-FR" b="1" i="1" dirty="0" err="1" smtClean="0"/>
              <a:t>Corynebacterium</a:t>
            </a:r>
            <a:r>
              <a:rPr lang="fr-FR" b="1" i="1" dirty="0" smtClean="0"/>
              <a:t> </a:t>
            </a:r>
            <a:r>
              <a:rPr lang="fr-FR" b="1" i="1" dirty="0" err="1" smtClean="0"/>
              <a:t>diphferiae</a:t>
            </a:r>
            <a:r>
              <a:rPr lang="fr-FR" b="1" i="1" dirty="0" smtClean="0"/>
              <a:t>, sur milieu </a:t>
            </a:r>
            <a:r>
              <a:rPr lang="fr-FR" b="1" i="1" dirty="0" err="1" smtClean="0"/>
              <a:t>tellurite</a:t>
            </a:r>
            <a:r>
              <a:rPr lang="fr-FR" b="1" i="1" dirty="0" smtClean="0"/>
              <a:t> et sang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285860"/>
            <a:ext cx="2786082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642918"/>
            <a:ext cx="9350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8640"/>
            <a:ext cx="5328592" cy="99436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la microbiologie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68760"/>
            <a:ext cx="8697144" cy="507605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anchor="t">
            <a:normAutofit fontScale="92500" lnSpcReduction="2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Englobe : la bactériologie, la virologie, la mycologie et la parasitologie.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Elle s’est développée de concert avec la microscopie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Étude: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 la morphologie des micro-organismes,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Leur mode de vie,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métabolisme,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structure moléculaire,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Nutrition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propriétés pathogènes 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caractéristiques antigéniques.</a:t>
            </a:r>
            <a:endParaRPr lang="fr-BE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470" t="3931" r="6621"/>
          <a:stretch>
            <a:fillRect/>
          </a:stretch>
        </p:blipFill>
        <p:spPr bwMode="auto">
          <a:xfrm>
            <a:off x="0" y="142852"/>
            <a:ext cx="414337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703" t="3504" b="3504"/>
          <a:stretch>
            <a:fillRect/>
          </a:stretch>
        </p:blipFill>
        <p:spPr bwMode="auto">
          <a:xfrm>
            <a:off x="4429124" y="0"/>
            <a:ext cx="4714876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4572000" y="3929066"/>
            <a:ext cx="4572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fr-FR" b="1" i="1" dirty="0" err="1" smtClean="0"/>
              <a:t>Corynebacterium</a:t>
            </a:r>
            <a:r>
              <a:rPr lang="fr-FR" b="1" i="1" dirty="0" smtClean="0"/>
              <a:t> </a:t>
            </a:r>
            <a:r>
              <a:rPr lang="fr-FR" b="1" i="1" dirty="0" err="1" smtClean="0"/>
              <a:t>diphteriae</a:t>
            </a:r>
            <a:r>
              <a:rPr lang="fr-FR" b="1" i="1" dirty="0" smtClean="0"/>
              <a:t>, coloration de Ernst-</a:t>
            </a:r>
            <a:r>
              <a:rPr lang="fr-FR" b="1" i="1" dirty="0" err="1" smtClean="0"/>
              <a:t>Neisser</a:t>
            </a:r>
            <a:r>
              <a:rPr lang="fr-FR" b="1" i="1" dirty="0" smtClean="0"/>
              <a:t>. (grain de </a:t>
            </a:r>
            <a:r>
              <a:rPr lang="fr-FR" b="1" i="1" dirty="0" err="1" smtClean="0"/>
              <a:t>voultine</a:t>
            </a:r>
            <a:r>
              <a:rPr lang="fr-FR" b="1" i="1" dirty="0" smtClean="0"/>
              <a:t>)</a:t>
            </a:r>
            <a:endParaRPr lang="fr-FR" dirty="0"/>
          </a:p>
        </p:txBody>
      </p:sp>
      <p:sp>
        <p:nvSpPr>
          <p:cNvPr id="7" name="مستطيل 6"/>
          <p:cNvSpPr/>
          <p:nvPr/>
        </p:nvSpPr>
        <p:spPr>
          <a:xfrm>
            <a:off x="0" y="4071942"/>
            <a:ext cx="4572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fr-FR" b="1" dirty="0" smtClean="0"/>
              <a:t>Coloration de Gram de </a:t>
            </a:r>
            <a:r>
              <a:rPr lang="fr-FR" b="1" dirty="0" err="1" smtClean="0"/>
              <a:t>corynébactéries</a:t>
            </a:r>
            <a:r>
              <a:rPr lang="fr-FR" b="1" dirty="0" smtClean="0"/>
              <a:t>. </a:t>
            </a:r>
            <a:r>
              <a:rPr lang="fr-FR" dirty="0" smtClean="0"/>
              <a:t>« lettres chinoises »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00042"/>
            <a:ext cx="6172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2214546" y="4286256"/>
            <a:ext cx="4572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fr-FR" b="1" dirty="0" smtClean="0"/>
              <a:t>Test d'</a:t>
            </a:r>
            <a:r>
              <a:rPr lang="fr-FR" b="1" dirty="0" err="1" smtClean="0"/>
              <a:t>Elek</a:t>
            </a:r>
            <a:r>
              <a:rPr lang="fr-FR" b="1" dirty="0" smtClean="0"/>
              <a:t> démontrant la </a:t>
            </a:r>
            <a:r>
              <a:rPr lang="fr-FR" b="1" dirty="0" err="1" smtClean="0"/>
              <a:t>toxinogenèse</a:t>
            </a:r>
            <a:r>
              <a:rPr lang="fr-FR" b="1" dirty="0" smtClean="0"/>
              <a:t> chez </a:t>
            </a:r>
            <a:r>
              <a:rPr lang="fr-FR" b="1" i="1" dirty="0" err="1" smtClean="0"/>
              <a:t>Corynebacterium</a:t>
            </a:r>
            <a:r>
              <a:rPr lang="fr-FR" b="1" i="1" dirty="0" smtClean="0"/>
              <a:t> </a:t>
            </a:r>
            <a:r>
              <a:rPr lang="fr-FR" b="1" i="1" dirty="0" err="1" smtClean="0"/>
              <a:t>diphteriae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pollution\Fusobacterium01_Gram.jpg"/>
          <p:cNvPicPr>
            <a:picLocks noChangeAspect="1" noChangeArrowheads="1"/>
          </p:cNvPicPr>
          <p:nvPr/>
        </p:nvPicPr>
        <p:blipFill>
          <a:blip r:embed="rId2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1500166" y="1357298"/>
            <a:ext cx="5881702" cy="4403925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571868" y="5857892"/>
            <a:ext cx="184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b="1" i="1" dirty="0" err="1" smtClean="0"/>
              <a:t>Fusobacterium</a:t>
            </a:r>
            <a:endParaRPr lang="fr-FR" b="1" i="1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357166"/>
            <a:ext cx="8358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doni MT Black" pitchFamily="18" charset="0"/>
                <a:ea typeface="Calibri" pitchFamily="34" charset="0"/>
                <a:cs typeface="Arial" pitchFamily="34" charset="0"/>
              </a:rPr>
              <a:t>4- Extrémités effilée, fines et pointues en forme de fusée (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doni MT Black" pitchFamily="18" charset="0"/>
                <a:ea typeface="Calibri" pitchFamily="34" charset="0"/>
                <a:cs typeface="Arial" pitchFamily="34" charset="0"/>
              </a:rPr>
              <a:t>fusobacterium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doni MT Black" pitchFamily="18" charset="0"/>
                <a:ea typeface="Calibri" pitchFamily="34" charset="0"/>
                <a:cs typeface="Arial" pitchFamily="34" charset="0"/>
              </a:rPr>
              <a:t>).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doni MT Black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500042"/>
            <a:ext cx="92026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Les bacilles incurvés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caractérisent certains genres bactériens : </a:t>
            </a:r>
            <a:r>
              <a:rPr kumimoji="0" lang="fr-FR" sz="20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vibrio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fr-FR" sz="20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camplylobacter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:\pollution\Vibrio_cholerae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1214399"/>
            <a:ext cx="3489823" cy="2714644"/>
          </a:xfrm>
          <a:prstGeom prst="rect">
            <a:avLst/>
          </a:prstGeom>
          <a:noFill/>
        </p:spPr>
      </p:pic>
      <p:pic>
        <p:nvPicPr>
          <p:cNvPr id="6" name="Picture 3" descr="H:\pollution\vibrio-choler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5" y="4497423"/>
            <a:ext cx="3053595" cy="2360577"/>
          </a:xfrm>
          <a:prstGeom prst="rect">
            <a:avLst/>
          </a:prstGeom>
          <a:noFill/>
        </p:spPr>
      </p:pic>
      <p:pic>
        <p:nvPicPr>
          <p:cNvPr id="7" name="Picture 4" descr="H:\pollution\B2201544-Cholera_bacterium,_TEM-SP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01975"/>
            <a:ext cx="2928958" cy="2655630"/>
          </a:xfrm>
          <a:prstGeom prst="rect">
            <a:avLst/>
          </a:prstGeom>
          <a:noFill/>
        </p:spPr>
      </p:pic>
      <p:pic>
        <p:nvPicPr>
          <p:cNvPr id="8" name="Picture 5" descr="H:\pollution\examens directs ou portraits des bactéries2_fichiers\vibrio-cholera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484311"/>
            <a:ext cx="3535652" cy="2298291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3725478" y="3714752"/>
            <a:ext cx="1100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1" dirty="0" err="1" smtClean="0">
                <a:solidFill>
                  <a:srgbClr val="FFFF00"/>
                </a:solidFill>
              </a:rPr>
              <a:t>vibrio</a:t>
            </a:r>
            <a:endParaRPr lang="fr-FR" sz="2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85728"/>
            <a:ext cx="5429287" cy="399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357290" y="4572008"/>
            <a:ext cx="72866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fr-FR" b="1" i="1" dirty="0" err="1" smtClean="0"/>
              <a:t>Vibrio</a:t>
            </a:r>
            <a:r>
              <a:rPr lang="fr-FR" b="1" i="1" dirty="0" smtClean="0"/>
              <a:t> </a:t>
            </a:r>
            <a:r>
              <a:rPr lang="fr-FR" b="1" i="1" dirty="0" err="1" smtClean="0"/>
              <a:t>cholerae</a:t>
            </a:r>
            <a:r>
              <a:rPr lang="fr-FR" b="1" i="1" dirty="0" smtClean="0"/>
              <a:t>. </a:t>
            </a:r>
            <a:r>
              <a:rPr lang="fr-FR" dirty="0" smtClean="0"/>
              <a:t>Culture sur gélose thiosulfate-citrate-sels</a:t>
            </a:r>
          </a:p>
          <a:p>
            <a:pPr algn="ctr"/>
            <a:r>
              <a:rPr lang="fr-FR" dirty="0" smtClean="0"/>
              <a:t>biliaires-sucrose (</a:t>
            </a:r>
            <a:r>
              <a:rPr lang="fr-FR" dirty="0" err="1" smtClean="0"/>
              <a:t>TCBS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54932" t="45898" r="15771" b="14062"/>
          <a:stretch>
            <a:fillRect/>
          </a:stretch>
        </p:blipFill>
        <p:spPr bwMode="auto">
          <a:xfrm>
            <a:off x="5929322" y="214290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18310" t="22461" r="56787" b="54101"/>
          <a:stretch>
            <a:fillRect/>
          </a:stretch>
        </p:blipFill>
        <p:spPr bwMode="auto">
          <a:xfrm>
            <a:off x="1285852" y="642918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H:\pollution\CAMPYLOBACTER_fichiers\gram.jpg"/>
          <p:cNvPicPr>
            <a:picLocks noChangeAspect="1" noChangeArrowheads="1"/>
          </p:cNvPicPr>
          <p:nvPr/>
        </p:nvPicPr>
        <p:blipFill>
          <a:blip r:embed="rId4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3214678" y="3714752"/>
            <a:ext cx="2619380" cy="261938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341536" y="3244334"/>
            <a:ext cx="222528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Camplylobacter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282" y="642918"/>
            <a:ext cx="85010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Les bacilles ramifiés,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la ramification est discrète et visible uniquement dans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certains stades de la croissance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172607">
            <a:off x="3322712" y="2565580"/>
            <a:ext cx="1481559" cy="9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/>
          </p:cNvSpPr>
          <p:nvPr/>
        </p:nvSpPr>
        <p:spPr bwMode="auto">
          <a:xfrm rot="10800000" flipH="1" flipV="1">
            <a:off x="347663" y="260350"/>
            <a:ext cx="792162" cy="63373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428750" y="319088"/>
            <a:ext cx="2297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i="1" u="sng" dirty="0"/>
              <a:t>« </a:t>
            </a:r>
            <a:r>
              <a:rPr lang="en-US" sz="2000" b="1" i="1" u="sng" dirty="0" err="1"/>
              <a:t>Vrais</a:t>
            </a:r>
            <a:r>
              <a:rPr lang="en-US" sz="2000" b="1" i="1" u="sng" dirty="0"/>
              <a:t> » </a:t>
            </a:r>
            <a:r>
              <a:rPr lang="en-US" sz="2000" b="1" i="1" u="sng" dirty="0" err="1"/>
              <a:t>bacilles</a:t>
            </a:r>
            <a:r>
              <a:rPr lang="fr-FR" sz="2000" b="1" dirty="0"/>
              <a:t> 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355725" y="981075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i="1" u="sng"/>
              <a:t>Coccobacilles</a:t>
            </a:r>
            <a:r>
              <a:rPr lang="fr-FR" sz="2000" b="1"/>
              <a:t> 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995363" y="1719263"/>
            <a:ext cx="3011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i="1" u="sng" dirty="0" err="1"/>
              <a:t>Bacilles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corynéformes</a:t>
            </a:r>
            <a:r>
              <a:rPr lang="en-US" sz="2000" b="1" dirty="0"/>
              <a:t> </a:t>
            </a:r>
          </a:p>
          <a:p>
            <a:r>
              <a:rPr lang="en-US" sz="2000" b="1" dirty="0"/>
              <a:t>(</a:t>
            </a:r>
            <a:r>
              <a:rPr lang="en-US" sz="2000" b="1" i="1" dirty="0" err="1"/>
              <a:t>coryne</a:t>
            </a:r>
            <a:r>
              <a:rPr lang="en-US" sz="2000" b="1" dirty="0"/>
              <a:t> = </a:t>
            </a:r>
            <a:r>
              <a:rPr lang="en-US" sz="2000" b="1" dirty="0" err="1"/>
              <a:t>une</a:t>
            </a:r>
            <a:r>
              <a:rPr lang="en-US" sz="2000" b="1" dirty="0"/>
              <a:t> </a:t>
            </a:r>
            <a:r>
              <a:rPr lang="en-US" sz="2000" b="1" dirty="0" err="1"/>
              <a:t>massue</a:t>
            </a:r>
            <a:r>
              <a:rPr lang="en-US" sz="2000" b="1" dirty="0"/>
              <a:t>)</a:t>
            </a:r>
            <a:r>
              <a:rPr lang="fr-FR" sz="2000" b="1" dirty="0"/>
              <a:t> 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995363" y="2997200"/>
            <a:ext cx="269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i="1" u="sng" dirty="0" err="1"/>
              <a:t>Bacilles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filamenteux</a:t>
            </a:r>
            <a:r>
              <a:rPr lang="fr-FR" sz="2000" b="1" dirty="0"/>
              <a:t> 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995363" y="4005263"/>
            <a:ext cx="4983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i="1" u="sng"/>
              <a:t>Bacilles fusiformes</a:t>
            </a:r>
            <a:r>
              <a:rPr lang="en-US" sz="2000" b="1"/>
              <a:t> (</a:t>
            </a:r>
            <a:r>
              <a:rPr lang="en-US" sz="2000" b="1" i="1"/>
              <a:t>fusus</a:t>
            </a:r>
            <a:r>
              <a:rPr lang="en-US" sz="2000" b="1"/>
              <a:t> = un fuseau)</a:t>
            </a:r>
            <a:r>
              <a:rPr lang="fr-FR" sz="2000" b="1"/>
              <a:t> 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923925" y="5013325"/>
            <a:ext cx="513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i="1" u="sng"/>
              <a:t>Vibrions</a:t>
            </a:r>
            <a:r>
              <a:rPr lang="en-US" sz="2000" b="1"/>
              <a:t> (</a:t>
            </a:r>
            <a:r>
              <a:rPr lang="en-US" sz="2000" b="1" i="1"/>
              <a:t>vibrio</a:t>
            </a:r>
            <a:r>
              <a:rPr lang="en-US" sz="2000" b="1"/>
              <a:t> = qui bouge rapidement)</a:t>
            </a:r>
            <a:r>
              <a:rPr lang="fr-FR" sz="2000" b="1"/>
              <a:t> 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1403350" y="6092825"/>
            <a:ext cx="2254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i="1" u="sng"/>
              <a:t>Bacilles ramifiés</a:t>
            </a:r>
            <a:r>
              <a:rPr lang="fr-FR" sz="2000" b="1"/>
              <a:t> 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5892800" y="333375"/>
            <a:ext cx="3306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/>
              <a:t>Ex Clostridium</a:t>
            </a:r>
            <a:r>
              <a:rPr lang="en-US" sz="2800" b="1"/>
              <a:t> sp</a:t>
            </a:r>
            <a:r>
              <a:rPr lang="fr-FR" sz="2800" b="1"/>
              <a:t> </a:t>
            </a:r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3730625" y="995363"/>
            <a:ext cx="574675" cy="36036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4427538" y="904875"/>
            <a:ext cx="47355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/>
              <a:t>Ex famille Pasteurellaceae</a:t>
            </a:r>
            <a:r>
              <a:rPr lang="fr-FR" sz="2800" b="1" i="1"/>
              <a:t> 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3708400" y="2349500"/>
            <a:ext cx="5545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 dirty="0"/>
              <a:t>Ex </a:t>
            </a:r>
            <a:r>
              <a:rPr lang="en-US" sz="2800" b="1" i="1" dirty="0" err="1"/>
              <a:t>Corynebacterium</a:t>
            </a:r>
            <a:r>
              <a:rPr lang="en-US" sz="2800" b="1" i="1" dirty="0"/>
              <a:t> </a:t>
            </a:r>
            <a:r>
              <a:rPr lang="en-US" sz="2800" b="1" i="1" dirty="0" err="1"/>
              <a:t>diphteriae</a:t>
            </a:r>
            <a:r>
              <a:rPr lang="fr-FR" sz="2800" b="1" i="1" dirty="0"/>
              <a:t> </a:t>
            </a: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5435601" y="2921000"/>
            <a:ext cx="370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dirty="0"/>
              <a:t>Ex Clostridium </a:t>
            </a:r>
            <a:r>
              <a:rPr lang="en-US" sz="2400" b="1" i="1" dirty="0" err="1"/>
              <a:t>septicum</a:t>
            </a:r>
            <a:r>
              <a:rPr lang="fr-FR" sz="2400" b="1" i="1" dirty="0"/>
              <a:t> 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5994400" y="4292600"/>
            <a:ext cx="314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/>
              <a:t>Ex Fusiformis sp</a:t>
            </a:r>
            <a:r>
              <a:rPr lang="fr-FR" sz="2800" b="1" i="1"/>
              <a:t> 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7019925" y="4937125"/>
            <a:ext cx="233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/>
              <a:t>Ex Vibrio sp</a:t>
            </a:r>
            <a:r>
              <a:rPr lang="fr-FR" sz="2800" b="1" i="1"/>
              <a:t> </a:t>
            </a:r>
          </a:p>
        </p:txBody>
      </p: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5580063" y="5945188"/>
            <a:ext cx="35258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/>
              <a:t>Ex Bifidobacterium </a:t>
            </a:r>
            <a:endParaRPr lang="fr-FR" sz="2800" b="1" i="1"/>
          </a:p>
        </p:txBody>
      </p:sp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275" y="1812925"/>
            <a:ext cx="9350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4" name="Freeform 24"/>
          <p:cNvSpPr>
            <a:spLocks/>
          </p:cNvSpPr>
          <p:nvPr/>
        </p:nvSpPr>
        <p:spPr bwMode="auto">
          <a:xfrm>
            <a:off x="3803650" y="3141663"/>
            <a:ext cx="1512888" cy="257175"/>
          </a:xfrm>
          <a:custGeom>
            <a:avLst/>
            <a:gdLst>
              <a:gd name="T0" fmla="*/ 0 w 1860"/>
              <a:gd name="T1" fmla="*/ 265 h 386"/>
              <a:gd name="T2" fmla="*/ 181 w 1860"/>
              <a:gd name="T3" fmla="*/ 84 h 386"/>
              <a:gd name="T4" fmla="*/ 680 w 1860"/>
              <a:gd name="T5" fmla="*/ 129 h 386"/>
              <a:gd name="T6" fmla="*/ 544 w 1860"/>
              <a:gd name="T7" fmla="*/ 356 h 386"/>
              <a:gd name="T8" fmla="*/ 1089 w 1860"/>
              <a:gd name="T9" fmla="*/ 310 h 386"/>
              <a:gd name="T10" fmla="*/ 1225 w 1860"/>
              <a:gd name="T11" fmla="*/ 38 h 386"/>
              <a:gd name="T12" fmla="*/ 1860 w 1860"/>
              <a:gd name="T13" fmla="*/ 84 h 3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0"/>
              <a:gd name="T22" fmla="*/ 0 h 386"/>
              <a:gd name="T23" fmla="*/ 1860 w 1860"/>
              <a:gd name="T24" fmla="*/ 386 h 3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0" h="386">
                <a:moveTo>
                  <a:pt x="0" y="265"/>
                </a:moveTo>
                <a:cubicBezTo>
                  <a:pt x="34" y="186"/>
                  <a:pt x="68" y="107"/>
                  <a:pt x="181" y="84"/>
                </a:cubicBezTo>
                <a:cubicBezTo>
                  <a:pt x="294" y="61"/>
                  <a:pt x="620" y="84"/>
                  <a:pt x="680" y="129"/>
                </a:cubicBezTo>
                <a:cubicBezTo>
                  <a:pt x="740" y="174"/>
                  <a:pt x="476" y="326"/>
                  <a:pt x="544" y="356"/>
                </a:cubicBezTo>
                <a:cubicBezTo>
                  <a:pt x="612" y="386"/>
                  <a:pt x="976" y="363"/>
                  <a:pt x="1089" y="310"/>
                </a:cubicBezTo>
                <a:cubicBezTo>
                  <a:pt x="1202" y="257"/>
                  <a:pt x="1097" y="76"/>
                  <a:pt x="1225" y="38"/>
                </a:cubicBezTo>
                <a:cubicBezTo>
                  <a:pt x="1353" y="0"/>
                  <a:pt x="1606" y="42"/>
                  <a:pt x="1860" y="84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DZ"/>
          </a:p>
        </p:txBody>
      </p:sp>
      <p:pic>
        <p:nvPicPr>
          <p:cNvPr id="10268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48534">
            <a:off x="6011863" y="3716338"/>
            <a:ext cx="2841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9" name="AutoShape 29"/>
          <p:cNvSpPr>
            <a:spLocks noChangeArrowheads="1"/>
          </p:cNvSpPr>
          <p:nvPr/>
        </p:nvSpPr>
        <p:spPr bwMode="auto">
          <a:xfrm rot="-5400000">
            <a:off x="6552407" y="5049044"/>
            <a:ext cx="287337" cy="504825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pic>
        <p:nvPicPr>
          <p:cNvPr id="10270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72607">
            <a:off x="4356100" y="5949950"/>
            <a:ext cx="98107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1" name="AutoShape 31"/>
          <p:cNvSpPr>
            <a:spLocks noChangeArrowheads="1"/>
          </p:cNvSpPr>
          <p:nvPr/>
        </p:nvSpPr>
        <p:spPr bwMode="auto">
          <a:xfrm>
            <a:off x="4427538" y="333375"/>
            <a:ext cx="1152525" cy="35877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 rot="16200000">
            <a:off x="-662781" y="3156743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effectLst>
                  <a:outerShdw blurRad="38100" dist="38100" dir="2700000" algn="tl">
                    <a:srgbClr val="C0C0C0"/>
                  </a:outerShdw>
                </a:effectLst>
              </a:rPr>
              <a:t>Cylindrique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  <p:bldP spid="10247" grpId="0"/>
      <p:bldP spid="10248" grpId="0"/>
      <p:bldP spid="10249" grpId="0"/>
      <p:bldP spid="10250" grpId="0"/>
      <p:bldP spid="10251" grpId="0"/>
      <p:bldP spid="10252" grpId="0"/>
      <p:bldP spid="10254" grpId="0" animBg="1"/>
      <p:bldP spid="10255" grpId="0"/>
      <p:bldP spid="10256" grpId="0"/>
      <p:bldP spid="10257" grpId="0"/>
      <p:bldP spid="10258" grpId="0"/>
      <p:bldP spid="10259" grpId="0"/>
      <p:bldP spid="10260" grpId="0"/>
      <p:bldP spid="10264" grpId="0" animBg="1"/>
      <p:bldP spid="10269" grpId="0" animBg="1"/>
      <p:bldP spid="1027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714348" y="1142984"/>
            <a:ext cx="3500462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3-forme spirale: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00034" y="2786058"/>
            <a:ext cx="8143932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fr-FR" sz="24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les bactéries spiralées se trouvent dans les genres des Spirochètes, </a:t>
            </a:r>
            <a:r>
              <a:rPr lang="fr-FR" sz="2400" b="1" dirty="0" err="1" smtClean="0">
                <a:latin typeface="Calibri" pitchFamily="34" charset="0"/>
                <a:ea typeface="Calibri" pitchFamily="34" charset="0"/>
                <a:cs typeface="Arial" pitchFamily="34" charset="0"/>
              </a:rPr>
              <a:t>Helicobacter</a:t>
            </a:r>
            <a:r>
              <a:rPr lang="fr-FR" sz="24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fr-FR" sz="2400" b="1" dirty="0" err="1" smtClean="0">
                <a:latin typeface="Calibri" pitchFamily="34" charset="0"/>
                <a:ea typeface="Calibri" pitchFamily="34" charset="0"/>
                <a:cs typeface="Arial" pitchFamily="34" charset="0"/>
              </a:rPr>
              <a:t>Spirillium</a:t>
            </a:r>
            <a:r>
              <a:rPr lang="fr-FR" sz="2400" b="1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 ; ces bactéries se présentent sous formes des hélices plus au moins longues.</a:t>
            </a:r>
            <a:endParaRPr lang="fr-FR" sz="2400" dirty="0"/>
          </a:p>
        </p:txBody>
      </p:sp>
      <p:pic>
        <p:nvPicPr>
          <p:cNvPr id="7" name="Picture 2" descr="H:\pollution\RTEmagicC_32ae5b56b8.jpg"/>
          <p:cNvPicPr>
            <a:picLocks noChangeAspect="1" noChangeArrowheads="1"/>
          </p:cNvPicPr>
          <p:nvPr/>
        </p:nvPicPr>
        <p:blipFill>
          <a:blip r:embed="rId2" cstate="print"/>
          <a:srcRect l="20000" t="69672"/>
          <a:stretch>
            <a:fillRect/>
          </a:stretch>
        </p:blipFill>
        <p:spPr bwMode="auto">
          <a:xfrm>
            <a:off x="1142976" y="4286256"/>
            <a:ext cx="5869539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170113" cy="777875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fr-FR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Ils sont : </a:t>
            </a:r>
          </a:p>
        </p:txBody>
      </p:sp>
      <p:sp>
        <p:nvSpPr>
          <p:cNvPr id="11275" name="Freeform 11"/>
          <p:cNvSpPr>
            <a:spLocks/>
          </p:cNvSpPr>
          <p:nvPr/>
        </p:nvSpPr>
        <p:spPr bwMode="auto">
          <a:xfrm rot="1286477">
            <a:off x="755650" y="1916113"/>
            <a:ext cx="2159000" cy="936625"/>
          </a:xfrm>
          <a:custGeom>
            <a:avLst/>
            <a:gdLst>
              <a:gd name="T0" fmla="*/ 0 w 4400"/>
              <a:gd name="T1" fmla="*/ 1119 h 1119"/>
              <a:gd name="T2" fmla="*/ 227 w 4400"/>
              <a:gd name="T3" fmla="*/ 847 h 1119"/>
              <a:gd name="T4" fmla="*/ 726 w 4400"/>
              <a:gd name="T5" fmla="*/ 1028 h 1119"/>
              <a:gd name="T6" fmla="*/ 1089 w 4400"/>
              <a:gd name="T7" fmla="*/ 665 h 1119"/>
              <a:gd name="T8" fmla="*/ 1633 w 4400"/>
              <a:gd name="T9" fmla="*/ 892 h 1119"/>
              <a:gd name="T10" fmla="*/ 1905 w 4400"/>
              <a:gd name="T11" fmla="*/ 439 h 1119"/>
              <a:gd name="T12" fmla="*/ 2586 w 4400"/>
              <a:gd name="T13" fmla="*/ 711 h 1119"/>
              <a:gd name="T14" fmla="*/ 2949 w 4400"/>
              <a:gd name="T15" fmla="*/ 257 h 1119"/>
              <a:gd name="T16" fmla="*/ 3538 w 4400"/>
              <a:gd name="T17" fmla="*/ 529 h 1119"/>
              <a:gd name="T18" fmla="*/ 3856 w 4400"/>
              <a:gd name="T19" fmla="*/ 30 h 1119"/>
              <a:gd name="T20" fmla="*/ 4400 w 4400"/>
              <a:gd name="T21" fmla="*/ 348 h 111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00"/>
              <a:gd name="T34" fmla="*/ 0 h 1119"/>
              <a:gd name="T35" fmla="*/ 4400 w 4400"/>
              <a:gd name="T36" fmla="*/ 1119 h 111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00" h="1119">
                <a:moveTo>
                  <a:pt x="0" y="1119"/>
                </a:moveTo>
                <a:cubicBezTo>
                  <a:pt x="53" y="990"/>
                  <a:pt x="106" y="862"/>
                  <a:pt x="227" y="847"/>
                </a:cubicBezTo>
                <a:cubicBezTo>
                  <a:pt x="348" y="832"/>
                  <a:pt x="582" y="1058"/>
                  <a:pt x="726" y="1028"/>
                </a:cubicBezTo>
                <a:cubicBezTo>
                  <a:pt x="870" y="998"/>
                  <a:pt x="938" y="688"/>
                  <a:pt x="1089" y="665"/>
                </a:cubicBezTo>
                <a:cubicBezTo>
                  <a:pt x="1240" y="642"/>
                  <a:pt x="1497" y="930"/>
                  <a:pt x="1633" y="892"/>
                </a:cubicBezTo>
                <a:cubicBezTo>
                  <a:pt x="1769" y="854"/>
                  <a:pt x="1746" y="469"/>
                  <a:pt x="1905" y="439"/>
                </a:cubicBezTo>
                <a:cubicBezTo>
                  <a:pt x="2064" y="409"/>
                  <a:pt x="2412" y="741"/>
                  <a:pt x="2586" y="711"/>
                </a:cubicBezTo>
                <a:cubicBezTo>
                  <a:pt x="2760" y="681"/>
                  <a:pt x="2790" y="287"/>
                  <a:pt x="2949" y="257"/>
                </a:cubicBezTo>
                <a:cubicBezTo>
                  <a:pt x="3108" y="227"/>
                  <a:pt x="3387" y="567"/>
                  <a:pt x="3538" y="529"/>
                </a:cubicBezTo>
                <a:cubicBezTo>
                  <a:pt x="3689" y="491"/>
                  <a:pt x="3713" y="60"/>
                  <a:pt x="3856" y="30"/>
                </a:cubicBezTo>
                <a:cubicBezTo>
                  <a:pt x="3999" y="0"/>
                  <a:pt x="4294" y="287"/>
                  <a:pt x="4400" y="3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DZ"/>
          </a:p>
        </p:txBody>
      </p:sp>
      <p:sp>
        <p:nvSpPr>
          <p:cNvPr id="11290" name="Freeform 26"/>
          <p:cNvSpPr>
            <a:spLocks/>
          </p:cNvSpPr>
          <p:nvPr/>
        </p:nvSpPr>
        <p:spPr bwMode="auto">
          <a:xfrm>
            <a:off x="250825" y="3860800"/>
            <a:ext cx="3529013" cy="288925"/>
          </a:xfrm>
          <a:custGeom>
            <a:avLst/>
            <a:gdLst>
              <a:gd name="T0" fmla="*/ 0 w 3402"/>
              <a:gd name="T1" fmla="*/ 272 h 370"/>
              <a:gd name="T2" fmla="*/ 272 w 3402"/>
              <a:gd name="T3" fmla="*/ 91 h 370"/>
              <a:gd name="T4" fmla="*/ 907 w 3402"/>
              <a:gd name="T5" fmla="*/ 318 h 370"/>
              <a:gd name="T6" fmla="*/ 1361 w 3402"/>
              <a:gd name="T7" fmla="*/ 91 h 370"/>
              <a:gd name="T8" fmla="*/ 1950 w 3402"/>
              <a:gd name="T9" fmla="*/ 363 h 370"/>
              <a:gd name="T10" fmla="*/ 2404 w 3402"/>
              <a:gd name="T11" fmla="*/ 46 h 370"/>
              <a:gd name="T12" fmla="*/ 2994 w 3402"/>
              <a:gd name="T13" fmla="*/ 272 h 370"/>
              <a:gd name="T14" fmla="*/ 3402 w 3402"/>
              <a:gd name="T15" fmla="*/ 0 h 3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02"/>
              <a:gd name="T25" fmla="*/ 0 h 370"/>
              <a:gd name="T26" fmla="*/ 3402 w 3402"/>
              <a:gd name="T27" fmla="*/ 370 h 3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02" h="370">
                <a:moveTo>
                  <a:pt x="0" y="272"/>
                </a:moveTo>
                <a:cubicBezTo>
                  <a:pt x="60" y="177"/>
                  <a:pt x="121" y="83"/>
                  <a:pt x="272" y="91"/>
                </a:cubicBezTo>
                <a:cubicBezTo>
                  <a:pt x="423" y="99"/>
                  <a:pt x="726" y="318"/>
                  <a:pt x="907" y="318"/>
                </a:cubicBezTo>
                <a:cubicBezTo>
                  <a:pt x="1088" y="318"/>
                  <a:pt x="1187" y="84"/>
                  <a:pt x="1361" y="91"/>
                </a:cubicBezTo>
                <a:cubicBezTo>
                  <a:pt x="1535" y="98"/>
                  <a:pt x="1776" y="370"/>
                  <a:pt x="1950" y="363"/>
                </a:cubicBezTo>
                <a:cubicBezTo>
                  <a:pt x="2124" y="356"/>
                  <a:pt x="2230" y="61"/>
                  <a:pt x="2404" y="46"/>
                </a:cubicBezTo>
                <a:cubicBezTo>
                  <a:pt x="2578" y="31"/>
                  <a:pt x="2828" y="280"/>
                  <a:pt x="2994" y="272"/>
                </a:cubicBezTo>
                <a:cubicBezTo>
                  <a:pt x="3160" y="264"/>
                  <a:pt x="3281" y="132"/>
                  <a:pt x="3402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DZ"/>
          </a:p>
        </p:txBody>
      </p:sp>
      <p:sp>
        <p:nvSpPr>
          <p:cNvPr id="11293" name="Freeform 29"/>
          <p:cNvSpPr>
            <a:spLocks/>
          </p:cNvSpPr>
          <p:nvPr/>
        </p:nvSpPr>
        <p:spPr bwMode="auto">
          <a:xfrm>
            <a:off x="1403350" y="5589588"/>
            <a:ext cx="1295400" cy="612775"/>
          </a:xfrm>
          <a:custGeom>
            <a:avLst/>
            <a:gdLst>
              <a:gd name="T0" fmla="*/ 0 w 1452"/>
              <a:gd name="T1" fmla="*/ 280 h 386"/>
              <a:gd name="T2" fmla="*/ 272 w 1452"/>
              <a:gd name="T3" fmla="*/ 53 h 386"/>
              <a:gd name="T4" fmla="*/ 499 w 1452"/>
              <a:gd name="T5" fmla="*/ 235 h 386"/>
              <a:gd name="T6" fmla="*/ 545 w 1452"/>
              <a:gd name="T7" fmla="*/ 53 h 386"/>
              <a:gd name="T8" fmla="*/ 681 w 1452"/>
              <a:gd name="T9" fmla="*/ 189 h 386"/>
              <a:gd name="T10" fmla="*/ 681 w 1452"/>
              <a:gd name="T11" fmla="*/ 8 h 386"/>
              <a:gd name="T12" fmla="*/ 771 w 1452"/>
              <a:gd name="T13" fmla="*/ 189 h 386"/>
              <a:gd name="T14" fmla="*/ 817 w 1452"/>
              <a:gd name="T15" fmla="*/ 8 h 386"/>
              <a:gd name="T16" fmla="*/ 907 w 1452"/>
              <a:gd name="T17" fmla="*/ 235 h 386"/>
              <a:gd name="T18" fmla="*/ 953 w 1452"/>
              <a:gd name="T19" fmla="*/ 53 h 386"/>
              <a:gd name="T20" fmla="*/ 1043 w 1452"/>
              <a:gd name="T21" fmla="*/ 189 h 386"/>
              <a:gd name="T22" fmla="*/ 1089 w 1452"/>
              <a:gd name="T23" fmla="*/ 53 h 386"/>
              <a:gd name="T24" fmla="*/ 1180 w 1452"/>
              <a:gd name="T25" fmla="*/ 371 h 386"/>
              <a:gd name="T26" fmla="*/ 1180 w 1452"/>
              <a:gd name="T27" fmla="*/ 144 h 386"/>
              <a:gd name="T28" fmla="*/ 1316 w 1452"/>
              <a:gd name="T29" fmla="*/ 280 h 386"/>
              <a:gd name="T30" fmla="*/ 1316 w 1452"/>
              <a:gd name="T31" fmla="*/ 53 h 386"/>
              <a:gd name="T32" fmla="*/ 1406 w 1452"/>
              <a:gd name="T33" fmla="*/ 280 h 386"/>
              <a:gd name="T34" fmla="*/ 1452 w 1452"/>
              <a:gd name="T35" fmla="*/ 99 h 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52"/>
              <a:gd name="T55" fmla="*/ 0 h 386"/>
              <a:gd name="T56" fmla="*/ 1452 w 1452"/>
              <a:gd name="T57" fmla="*/ 386 h 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52" h="386">
                <a:moveTo>
                  <a:pt x="0" y="280"/>
                </a:moveTo>
                <a:cubicBezTo>
                  <a:pt x="94" y="170"/>
                  <a:pt x="189" y="60"/>
                  <a:pt x="272" y="53"/>
                </a:cubicBezTo>
                <a:cubicBezTo>
                  <a:pt x="355" y="46"/>
                  <a:pt x="454" y="235"/>
                  <a:pt x="499" y="235"/>
                </a:cubicBezTo>
                <a:cubicBezTo>
                  <a:pt x="544" y="235"/>
                  <a:pt x="515" y="61"/>
                  <a:pt x="545" y="53"/>
                </a:cubicBezTo>
                <a:cubicBezTo>
                  <a:pt x="575" y="45"/>
                  <a:pt x="658" y="196"/>
                  <a:pt x="681" y="189"/>
                </a:cubicBezTo>
                <a:cubicBezTo>
                  <a:pt x="704" y="182"/>
                  <a:pt x="666" y="8"/>
                  <a:pt x="681" y="8"/>
                </a:cubicBezTo>
                <a:cubicBezTo>
                  <a:pt x="696" y="8"/>
                  <a:pt x="748" y="189"/>
                  <a:pt x="771" y="189"/>
                </a:cubicBezTo>
                <a:cubicBezTo>
                  <a:pt x="794" y="189"/>
                  <a:pt x="794" y="0"/>
                  <a:pt x="817" y="8"/>
                </a:cubicBezTo>
                <a:cubicBezTo>
                  <a:pt x="840" y="16"/>
                  <a:pt x="884" y="228"/>
                  <a:pt x="907" y="235"/>
                </a:cubicBezTo>
                <a:cubicBezTo>
                  <a:pt x="930" y="242"/>
                  <a:pt x="930" y="61"/>
                  <a:pt x="953" y="53"/>
                </a:cubicBezTo>
                <a:cubicBezTo>
                  <a:pt x="976" y="45"/>
                  <a:pt x="1020" y="189"/>
                  <a:pt x="1043" y="189"/>
                </a:cubicBezTo>
                <a:cubicBezTo>
                  <a:pt x="1066" y="189"/>
                  <a:pt x="1066" y="23"/>
                  <a:pt x="1089" y="53"/>
                </a:cubicBezTo>
                <a:cubicBezTo>
                  <a:pt x="1112" y="83"/>
                  <a:pt x="1165" y="356"/>
                  <a:pt x="1180" y="371"/>
                </a:cubicBezTo>
                <a:cubicBezTo>
                  <a:pt x="1195" y="386"/>
                  <a:pt x="1157" y="159"/>
                  <a:pt x="1180" y="144"/>
                </a:cubicBezTo>
                <a:cubicBezTo>
                  <a:pt x="1203" y="129"/>
                  <a:pt x="1293" y="295"/>
                  <a:pt x="1316" y="280"/>
                </a:cubicBezTo>
                <a:cubicBezTo>
                  <a:pt x="1339" y="265"/>
                  <a:pt x="1301" y="53"/>
                  <a:pt x="1316" y="53"/>
                </a:cubicBezTo>
                <a:cubicBezTo>
                  <a:pt x="1331" y="53"/>
                  <a:pt x="1383" y="272"/>
                  <a:pt x="1406" y="280"/>
                </a:cubicBezTo>
                <a:cubicBezTo>
                  <a:pt x="1429" y="288"/>
                  <a:pt x="1429" y="122"/>
                  <a:pt x="1452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DZ"/>
          </a:p>
        </p:txBody>
      </p:sp>
      <p:sp>
        <p:nvSpPr>
          <p:cNvPr id="11294" name="Rectangle 30"/>
          <p:cNvSpPr>
            <a:spLocks noChangeArrowheads="1"/>
          </p:cNvSpPr>
          <p:nvPr/>
        </p:nvSpPr>
        <p:spPr bwMode="auto">
          <a:xfrm>
            <a:off x="3348038" y="1858963"/>
            <a:ext cx="4464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800" b="1" dirty="0"/>
              <a:t>à spires étroites et régulières </a:t>
            </a:r>
          </a:p>
        </p:txBody>
      </p:sp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4151313" y="3573463"/>
            <a:ext cx="4992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 b="1"/>
              <a:t>à spires larges et régulières 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3059113" y="5589588"/>
            <a:ext cx="5467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 b="1" dirty="0"/>
              <a:t>à spires étroites et irrégulières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90" grpId="0" animBg="1"/>
      <p:bldP spid="11293" grpId="0" animBg="1"/>
      <p:bldP spid="11294" grpId="0"/>
      <p:bldP spid="11295" grpId="0"/>
      <p:bldP spid="112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8379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b="1" u="sng" dirty="0" smtClean="0"/>
              <a:t>I-1 : Historique et découverte des Microorganismes :</a:t>
            </a:r>
            <a:r>
              <a:rPr lang="fr-BE" dirty="0" smtClean="0"/>
              <a:t/>
            </a:r>
            <a:br>
              <a:rPr lang="fr-BE" dirty="0" smtClean="0"/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Robert Hooke ( 1635-1702 ): microscope et </a:t>
            </a:r>
            <a:r>
              <a:rPr lang="en-US" dirty="0" err="1" smtClean="0">
                <a:solidFill>
                  <a:srgbClr val="FFFF00"/>
                </a:solidFill>
              </a:rPr>
              <a:t>découverte</a:t>
            </a:r>
            <a:r>
              <a:rPr lang="en-US" dirty="0" smtClean="0">
                <a:solidFill>
                  <a:srgbClr val="FFFF00"/>
                </a:solidFill>
              </a:rPr>
              <a:t> de cellule (</a:t>
            </a:r>
            <a:r>
              <a:rPr lang="en-US" i="1" dirty="0" err="1" smtClean="0">
                <a:solidFill>
                  <a:srgbClr val="FFFF00"/>
                </a:solidFill>
              </a:rPr>
              <a:t>Micographia</a:t>
            </a:r>
            <a:r>
              <a:rPr lang="en-US" dirty="0" smtClean="0">
                <a:solidFill>
                  <a:srgbClr val="FFFF00"/>
                </a:solidFill>
              </a:rPr>
              <a:t> ( 1665 )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Antanio</a:t>
            </a:r>
            <a:r>
              <a:rPr lang="en-US" b="1" dirty="0" smtClean="0">
                <a:solidFill>
                  <a:srgbClr val="FFFF00"/>
                </a:solidFill>
              </a:rPr>
              <a:t> Van </a:t>
            </a:r>
            <a:r>
              <a:rPr lang="en-US" b="1" dirty="0" err="1" smtClean="0">
                <a:solidFill>
                  <a:srgbClr val="FFFF00"/>
                </a:solidFill>
              </a:rPr>
              <a:t>Leeuwenhoeck</a:t>
            </a:r>
            <a:r>
              <a:rPr lang="en-US" b="1" dirty="0" smtClean="0">
                <a:solidFill>
                  <a:srgbClr val="FFFF00"/>
                </a:solidFill>
              </a:rPr>
              <a:t> (</a:t>
            </a:r>
            <a:r>
              <a:rPr lang="ar-DZ" b="1" dirty="0" smtClean="0">
                <a:solidFill>
                  <a:srgbClr val="FFFF00"/>
                </a:solidFill>
              </a:rPr>
              <a:t>(1632-1723</a:t>
            </a:r>
            <a:r>
              <a:rPr lang="fr-FR" b="1" dirty="0" smtClean="0">
                <a:solidFill>
                  <a:srgbClr val="FFFF00"/>
                </a:solidFill>
              </a:rPr>
              <a:t>): découverte des MO</a:t>
            </a:r>
            <a:r>
              <a:rPr lang="en-US" dirty="0" smtClean="0">
                <a:solidFill>
                  <a:srgbClr val="FFFF00"/>
                </a:solidFill>
              </a:rPr>
              <a:t> ("animalcules“) en 1674 (les </a:t>
            </a:r>
            <a:r>
              <a:rPr lang="en-US" dirty="0" err="1" smtClean="0">
                <a:solidFill>
                  <a:srgbClr val="FFFF00"/>
                </a:solidFill>
              </a:rPr>
              <a:t>lettres</a:t>
            </a:r>
            <a:r>
              <a:rPr lang="en-US" dirty="0" smtClean="0">
                <a:solidFill>
                  <a:srgbClr val="FFFF00"/>
                </a:solidFill>
              </a:rPr>
              <a:t> de Royal Society)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pollution\B2201718-Syphilis_bacterium_(Treponema_pallidum)-S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073400" cy="35719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500034" y="3929066"/>
            <a:ext cx="264320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dirty="0" err="1" smtClean="0"/>
              <a:t>Treponema</a:t>
            </a:r>
            <a:r>
              <a:rPr lang="fr-FR" dirty="0" smtClean="0"/>
              <a:t> pallidum</a:t>
            </a:r>
            <a:endParaRPr lang="fr-FR" dirty="0"/>
          </a:p>
        </p:txBody>
      </p:sp>
      <p:pic>
        <p:nvPicPr>
          <p:cNvPr id="6149" name="Picture 5" descr="Spirochetes (36884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2333625" cy="2571744"/>
          </a:xfrm>
          <a:prstGeom prst="rect">
            <a:avLst/>
          </a:prstGeom>
          <a:noFill/>
        </p:spPr>
      </p:pic>
      <p:pic>
        <p:nvPicPr>
          <p:cNvPr id="6151" name="Picture 7" descr="H:\pollution\Résultats Google Recherche d'images correspondant à http--www_ucmp_berkeley_edu-bacteria-leptospira_jpg_fichiers\spirochetes_fichiers\treponemapa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857232"/>
            <a:ext cx="3724275" cy="1485900"/>
          </a:xfrm>
          <a:prstGeom prst="rect">
            <a:avLst/>
          </a:prstGeom>
          <a:noFill/>
        </p:spPr>
      </p:pic>
      <p:pic>
        <p:nvPicPr>
          <p:cNvPr id="6153" name="Picture 9" descr="H:\pollution\Résultats Google Recherche d'images correspondant à http--www_ucmp_berkeley_edu-bacteria-leptospira_jpg_fichiers\spirochetes_fichiers\leptospi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214818"/>
            <a:ext cx="3314700" cy="2352675"/>
          </a:xfrm>
          <a:prstGeom prst="rect">
            <a:avLst/>
          </a:prstGeom>
          <a:noFill/>
        </p:spPr>
      </p:pic>
      <p:sp>
        <p:nvSpPr>
          <p:cNvPr id="12" name="مستطيل 11"/>
          <p:cNvSpPr/>
          <p:nvPr/>
        </p:nvSpPr>
        <p:spPr>
          <a:xfrm>
            <a:off x="5715008" y="3429000"/>
            <a:ext cx="149404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dirty="0" err="1" smtClean="0"/>
              <a:t>leptospira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57158" y="2143116"/>
            <a:ext cx="585791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Autres formes de bactéries</a:t>
            </a:r>
            <a:endParaRPr kumimoji="0" lang="fr-FR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214414" y="2956148"/>
            <a:ext cx="585791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Bactéries pédonculées : </a:t>
            </a:r>
            <a:r>
              <a:rPr kumimoji="0" lang="fr-FR" sz="24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Caulobacter</a:t>
            </a:r>
            <a:endParaRPr kumimoji="0" lang="fr-FR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214414" y="3456214"/>
            <a:ext cx="6643734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Bactéries filamenteuses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Actinomycètes</a:t>
            </a:r>
            <a:endParaRPr kumimoji="0" lang="fr-FR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214414" y="3929066"/>
            <a:ext cx="6286544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Bactéries polymorphe ; sans paroi ; </a:t>
            </a:r>
            <a:r>
              <a:rPr kumimoji="0" lang="fr-FR" sz="24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mycoplsma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fr-FR" sz="24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Arial Rounded MT Bold" pitchFamily="34" charset="0"/>
                <a:ea typeface="Calibri" pitchFamily="34" charset="0"/>
                <a:cs typeface="Arial" pitchFamily="34" charset="0"/>
              </a:rPr>
              <a:t>ureaplasma</a:t>
            </a:r>
            <a:endParaRPr kumimoji="0" lang="fr-FR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animBg="1"/>
      <p:bldP spid="6146" grpId="0" animBg="1"/>
      <p:bldP spid="6147" grpId="0" animBg="1"/>
      <p:bldP spid="614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642910" y="1142984"/>
            <a:ext cx="7929618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Low" rtl="0"/>
            <a:r>
              <a:rPr lang="fr-FR" sz="2400" b="1" dirty="0" smtClean="0"/>
              <a:t>Le mode de groupement, à condition de l'apprécier sur une culture jeune effectuée en milieu liquide et à condition de tenir compte de l'aspect prédominant, est également un élément important pour orienter le diagnostic. Les streptocoques, les entérocoques et les </a:t>
            </a:r>
            <a:r>
              <a:rPr lang="fr-FR" sz="2400" b="1" dirty="0" err="1" smtClean="0"/>
              <a:t>lactocoques</a:t>
            </a:r>
            <a:r>
              <a:rPr lang="fr-FR" sz="2400" b="1" dirty="0" smtClean="0"/>
              <a:t> forment typiquement des chaînes, les staphylocoques des amas asymétriques (grappes), les sarcines des amas cubiques réguliers, les </a:t>
            </a:r>
            <a:r>
              <a:rPr lang="fr-FR" sz="2400" b="1" dirty="0" err="1" smtClean="0"/>
              <a:t>corynébactéries</a:t>
            </a:r>
            <a:r>
              <a:rPr lang="fr-FR" sz="2400" b="1" dirty="0" smtClean="0"/>
              <a:t> des palissades ou des paquets d'épingles, les </a:t>
            </a:r>
            <a:r>
              <a:rPr lang="fr-FR" sz="2400" b="1" dirty="0" err="1" smtClean="0"/>
              <a:t>listéries</a:t>
            </a:r>
            <a:r>
              <a:rPr lang="fr-FR" sz="2400" b="1" dirty="0" smtClean="0"/>
              <a:t> des palissades ou des groupement en V ou en L... </a:t>
            </a:r>
            <a:endParaRPr lang="fr-FR" sz="2400" b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428596" y="214290"/>
            <a:ext cx="3786214" cy="6429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Le mode de groupement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334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100" b="1" smtClean="0"/>
              <a:t>Selon le mode et le nombre de plan de division: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3100" b="1" smtClean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979613" y="0"/>
            <a:ext cx="4752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Mode de groupement</a:t>
            </a:r>
            <a:r>
              <a:rPr lang="en-US" sz="2800"/>
              <a:t> </a:t>
            </a:r>
            <a:r>
              <a:rPr lang="fr-FR" sz="2800"/>
              <a:t> </a:t>
            </a:r>
          </a:p>
        </p:txBody>
      </p:sp>
      <p:sp>
        <p:nvSpPr>
          <p:cNvPr id="15365" name="Line 30"/>
          <p:cNvSpPr>
            <a:spLocks noChangeShapeType="1"/>
          </p:cNvSpPr>
          <p:nvPr/>
        </p:nvSpPr>
        <p:spPr bwMode="auto">
          <a:xfrm>
            <a:off x="611188" y="170021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66" name="Line 31"/>
          <p:cNvSpPr>
            <a:spLocks noChangeShapeType="1"/>
          </p:cNvSpPr>
          <p:nvPr/>
        </p:nvSpPr>
        <p:spPr bwMode="auto">
          <a:xfrm>
            <a:off x="601663" y="6021388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67" name="Line 33"/>
          <p:cNvSpPr>
            <a:spLocks noChangeShapeType="1"/>
          </p:cNvSpPr>
          <p:nvPr/>
        </p:nvSpPr>
        <p:spPr bwMode="auto">
          <a:xfrm>
            <a:off x="323850" y="494188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68" name="Line 34"/>
          <p:cNvSpPr>
            <a:spLocks noChangeShapeType="1"/>
          </p:cNvSpPr>
          <p:nvPr/>
        </p:nvSpPr>
        <p:spPr bwMode="auto">
          <a:xfrm>
            <a:off x="323850" y="270827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69" name="Line 35"/>
          <p:cNvSpPr>
            <a:spLocks noChangeShapeType="1"/>
          </p:cNvSpPr>
          <p:nvPr/>
        </p:nvSpPr>
        <p:spPr bwMode="auto">
          <a:xfrm>
            <a:off x="179388" y="378936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0" name="AutoShape 36"/>
          <p:cNvSpPr>
            <a:spLocks/>
          </p:cNvSpPr>
          <p:nvPr/>
        </p:nvSpPr>
        <p:spPr bwMode="auto">
          <a:xfrm>
            <a:off x="34925" y="1700213"/>
            <a:ext cx="576263" cy="4321175"/>
          </a:xfrm>
          <a:prstGeom prst="leftBrace">
            <a:avLst>
              <a:gd name="adj1" fmla="val 6248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15371" name="Line 37"/>
          <p:cNvSpPr>
            <a:spLocks noChangeShapeType="1"/>
          </p:cNvSpPr>
          <p:nvPr/>
        </p:nvSpPr>
        <p:spPr bwMode="auto">
          <a:xfrm>
            <a:off x="87313" y="3860800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30" name="Oval 38"/>
          <p:cNvSpPr>
            <a:spLocks noChangeArrowheads="1"/>
          </p:cNvSpPr>
          <p:nvPr/>
        </p:nvSpPr>
        <p:spPr bwMode="auto">
          <a:xfrm>
            <a:off x="827088" y="1557338"/>
            <a:ext cx="287337" cy="2873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31" name="Line 39"/>
          <p:cNvSpPr>
            <a:spLocks noChangeShapeType="1"/>
          </p:cNvSpPr>
          <p:nvPr/>
        </p:nvSpPr>
        <p:spPr bwMode="auto">
          <a:xfrm>
            <a:off x="900113" y="1341438"/>
            <a:ext cx="14287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32" name="Oval 40"/>
          <p:cNvSpPr>
            <a:spLocks noChangeArrowheads="1"/>
          </p:cNvSpPr>
          <p:nvPr/>
        </p:nvSpPr>
        <p:spPr bwMode="auto">
          <a:xfrm>
            <a:off x="2608263" y="1557338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33" name="Oval 41"/>
          <p:cNvSpPr>
            <a:spLocks noChangeArrowheads="1"/>
          </p:cNvSpPr>
          <p:nvPr/>
        </p:nvSpPr>
        <p:spPr bwMode="auto">
          <a:xfrm>
            <a:off x="2916238" y="1557338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34" name="Oval 42"/>
          <p:cNvSpPr>
            <a:spLocks noChangeArrowheads="1"/>
          </p:cNvSpPr>
          <p:nvPr/>
        </p:nvSpPr>
        <p:spPr bwMode="auto">
          <a:xfrm>
            <a:off x="2463800" y="2493963"/>
            <a:ext cx="287338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35" name="Oval 43"/>
          <p:cNvSpPr>
            <a:spLocks noChangeArrowheads="1"/>
          </p:cNvSpPr>
          <p:nvPr/>
        </p:nvSpPr>
        <p:spPr bwMode="auto">
          <a:xfrm>
            <a:off x="2751138" y="2493963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36" name="Oval 44"/>
          <p:cNvSpPr>
            <a:spLocks noChangeArrowheads="1"/>
          </p:cNvSpPr>
          <p:nvPr/>
        </p:nvSpPr>
        <p:spPr bwMode="auto">
          <a:xfrm>
            <a:off x="3040063" y="2349500"/>
            <a:ext cx="287337" cy="28733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37" name="Oval 45"/>
          <p:cNvSpPr>
            <a:spLocks noChangeArrowheads="1"/>
          </p:cNvSpPr>
          <p:nvPr/>
        </p:nvSpPr>
        <p:spPr bwMode="auto">
          <a:xfrm>
            <a:off x="3327400" y="2420938"/>
            <a:ext cx="287338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38" name="Oval 46"/>
          <p:cNvSpPr>
            <a:spLocks noChangeArrowheads="1"/>
          </p:cNvSpPr>
          <p:nvPr/>
        </p:nvSpPr>
        <p:spPr bwMode="auto">
          <a:xfrm>
            <a:off x="3543300" y="2636838"/>
            <a:ext cx="287338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39" name="Oval 47"/>
          <p:cNvSpPr>
            <a:spLocks noChangeArrowheads="1"/>
          </p:cNvSpPr>
          <p:nvPr/>
        </p:nvSpPr>
        <p:spPr bwMode="auto">
          <a:xfrm>
            <a:off x="2874963" y="3284538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0" name="Oval 48"/>
          <p:cNvSpPr>
            <a:spLocks noChangeArrowheads="1"/>
          </p:cNvSpPr>
          <p:nvPr/>
        </p:nvSpPr>
        <p:spPr bwMode="auto">
          <a:xfrm>
            <a:off x="3182938" y="3284538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1" name="Oval 49"/>
          <p:cNvSpPr>
            <a:spLocks noChangeArrowheads="1"/>
          </p:cNvSpPr>
          <p:nvPr/>
        </p:nvSpPr>
        <p:spPr bwMode="auto">
          <a:xfrm>
            <a:off x="2874963" y="3594100"/>
            <a:ext cx="287337" cy="28733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2" name="Oval 50"/>
          <p:cNvSpPr>
            <a:spLocks noChangeArrowheads="1"/>
          </p:cNvSpPr>
          <p:nvPr/>
        </p:nvSpPr>
        <p:spPr bwMode="auto">
          <a:xfrm>
            <a:off x="3182938" y="3605213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3" name="Oval 51"/>
          <p:cNvSpPr>
            <a:spLocks noChangeArrowheads="1"/>
          </p:cNvSpPr>
          <p:nvPr/>
        </p:nvSpPr>
        <p:spPr bwMode="auto">
          <a:xfrm>
            <a:off x="2803525" y="4435475"/>
            <a:ext cx="287338" cy="287338"/>
          </a:xfrm>
          <a:prstGeom prst="ellipse">
            <a:avLst/>
          </a:prstGeom>
          <a:solidFill>
            <a:srgbClr val="F9A5ED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4" name="Oval 52"/>
          <p:cNvSpPr>
            <a:spLocks noChangeArrowheads="1"/>
          </p:cNvSpPr>
          <p:nvPr/>
        </p:nvSpPr>
        <p:spPr bwMode="auto">
          <a:xfrm>
            <a:off x="3111500" y="4435475"/>
            <a:ext cx="287338" cy="287338"/>
          </a:xfrm>
          <a:prstGeom prst="ellipse">
            <a:avLst/>
          </a:prstGeom>
          <a:solidFill>
            <a:srgbClr val="F9A5ED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5" name="Oval 53"/>
          <p:cNvSpPr>
            <a:spLocks noChangeArrowheads="1"/>
          </p:cNvSpPr>
          <p:nvPr/>
        </p:nvSpPr>
        <p:spPr bwMode="auto">
          <a:xfrm>
            <a:off x="2803525" y="4724400"/>
            <a:ext cx="287338" cy="287338"/>
          </a:xfrm>
          <a:prstGeom prst="ellipse">
            <a:avLst/>
          </a:prstGeom>
          <a:solidFill>
            <a:srgbClr val="F9A5ED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6" name="Oval 54"/>
          <p:cNvSpPr>
            <a:spLocks noChangeArrowheads="1"/>
          </p:cNvSpPr>
          <p:nvPr/>
        </p:nvSpPr>
        <p:spPr bwMode="auto">
          <a:xfrm>
            <a:off x="3111500" y="4724400"/>
            <a:ext cx="287338" cy="287338"/>
          </a:xfrm>
          <a:prstGeom prst="ellipse">
            <a:avLst/>
          </a:prstGeom>
          <a:solidFill>
            <a:srgbClr val="F9A5ED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7" name="Oval 55"/>
          <p:cNvSpPr>
            <a:spLocks noChangeArrowheads="1"/>
          </p:cNvSpPr>
          <p:nvPr/>
        </p:nvSpPr>
        <p:spPr bwMode="auto">
          <a:xfrm>
            <a:off x="2936875" y="4487863"/>
            <a:ext cx="287338" cy="2873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8" name="Oval 56"/>
          <p:cNvSpPr>
            <a:spLocks noChangeArrowheads="1"/>
          </p:cNvSpPr>
          <p:nvPr/>
        </p:nvSpPr>
        <p:spPr bwMode="auto">
          <a:xfrm>
            <a:off x="3244850" y="4487863"/>
            <a:ext cx="287338" cy="2873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49" name="Oval 57"/>
          <p:cNvSpPr>
            <a:spLocks noChangeArrowheads="1"/>
          </p:cNvSpPr>
          <p:nvPr/>
        </p:nvSpPr>
        <p:spPr bwMode="auto">
          <a:xfrm>
            <a:off x="2936875" y="4776788"/>
            <a:ext cx="287338" cy="2873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0" name="Oval 58"/>
          <p:cNvSpPr>
            <a:spLocks noChangeArrowheads="1"/>
          </p:cNvSpPr>
          <p:nvPr/>
        </p:nvSpPr>
        <p:spPr bwMode="auto">
          <a:xfrm>
            <a:off x="3244850" y="4776788"/>
            <a:ext cx="287338" cy="287337"/>
          </a:xfrm>
          <a:prstGeom prst="ellipse">
            <a:avLst/>
          </a:prstGeom>
          <a:solidFill>
            <a:srgbClr val="FF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1" name="Oval 59"/>
          <p:cNvSpPr>
            <a:spLocks noChangeArrowheads="1"/>
          </p:cNvSpPr>
          <p:nvPr/>
        </p:nvSpPr>
        <p:spPr bwMode="auto">
          <a:xfrm>
            <a:off x="2679700" y="5580063"/>
            <a:ext cx="287338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2" name="Oval 60"/>
          <p:cNvSpPr>
            <a:spLocks noChangeArrowheads="1"/>
          </p:cNvSpPr>
          <p:nvPr/>
        </p:nvSpPr>
        <p:spPr bwMode="auto">
          <a:xfrm>
            <a:off x="2967038" y="5580063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3" name="Oval 61"/>
          <p:cNvSpPr>
            <a:spLocks noChangeArrowheads="1"/>
          </p:cNvSpPr>
          <p:nvPr/>
        </p:nvSpPr>
        <p:spPr bwMode="auto">
          <a:xfrm>
            <a:off x="3255963" y="5373688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4" name="Oval 62"/>
          <p:cNvSpPr>
            <a:spLocks noChangeArrowheads="1"/>
          </p:cNvSpPr>
          <p:nvPr/>
        </p:nvSpPr>
        <p:spPr bwMode="auto">
          <a:xfrm>
            <a:off x="3563938" y="5507038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5" name="Oval 63"/>
          <p:cNvSpPr>
            <a:spLocks noChangeArrowheads="1"/>
          </p:cNvSpPr>
          <p:nvPr/>
        </p:nvSpPr>
        <p:spPr bwMode="auto">
          <a:xfrm>
            <a:off x="2936875" y="5353050"/>
            <a:ext cx="287338" cy="28733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6" name="Oval 64"/>
          <p:cNvSpPr>
            <a:spLocks noChangeArrowheads="1"/>
          </p:cNvSpPr>
          <p:nvPr/>
        </p:nvSpPr>
        <p:spPr bwMode="auto">
          <a:xfrm>
            <a:off x="2833688" y="5878513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7" name="Oval 65"/>
          <p:cNvSpPr>
            <a:spLocks noChangeArrowheads="1"/>
          </p:cNvSpPr>
          <p:nvPr/>
        </p:nvSpPr>
        <p:spPr bwMode="auto">
          <a:xfrm>
            <a:off x="3182938" y="5795963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8" name="Oval 66"/>
          <p:cNvSpPr>
            <a:spLocks noChangeArrowheads="1"/>
          </p:cNvSpPr>
          <p:nvPr/>
        </p:nvSpPr>
        <p:spPr bwMode="auto">
          <a:xfrm>
            <a:off x="3348038" y="5672138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59" name="Oval 67"/>
          <p:cNvSpPr>
            <a:spLocks noChangeArrowheads="1"/>
          </p:cNvSpPr>
          <p:nvPr/>
        </p:nvSpPr>
        <p:spPr bwMode="auto">
          <a:xfrm>
            <a:off x="3460750" y="5980113"/>
            <a:ext cx="287338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60" name="Oval 68"/>
          <p:cNvSpPr>
            <a:spLocks noChangeArrowheads="1"/>
          </p:cNvSpPr>
          <p:nvPr/>
        </p:nvSpPr>
        <p:spPr bwMode="auto">
          <a:xfrm>
            <a:off x="3141663" y="6053138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61" name="Oval 69"/>
          <p:cNvSpPr>
            <a:spLocks noChangeArrowheads="1"/>
          </p:cNvSpPr>
          <p:nvPr/>
        </p:nvSpPr>
        <p:spPr bwMode="auto">
          <a:xfrm>
            <a:off x="3398838" y="6310313"/>
            <a:ext cx="287337" cy="28733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63" name="Oval 71"/>
          <p:cNvSpPr>
            <a:spLocks noChangeArrowheads="1"/>
          </p:cNvSpPr>
          <p:nvPr/>
        </p:nvSpPr>
        <p:spPr bwMode="auto">
          <a:xfrm>
            <a:off x="1008063" y="2565400"/>
            <a:ext cx="287337" cy="2873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64" name="Line 72"/>
          <p:cNvSpPr>
            <a:spLocks noChangeShapeType="1"/>
          </p:cNvSpPr>
          <p:nvPr/>
        </p:nvSpPr>
        <p:spPr bwMode="auto">
          <a:xfrm rot="-5400000">
            <a:off x="1080294" y="2329656"/>
            <a:ext cx="14287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406" name="Oval 74"/>
          <p:cNvSpPr>
            <a:spLocks noChangeArrowheads="1"/>
          </p:cNvSpPr>
          <p:nvPr/>
        </p:nvSpPr>
        <p:spPr bwMode="auto">
          <a:xfrm>
            <a:off x="1358900" y="3573463"/>
            <a:ext cx="287338" cy="2873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67" name="Line 75"/>
          <p:cNvSpPr>
            <a:spLocks noChangeShapeType="1"/>
          </p:cNvSpPr>
          <p:nvPr/>
        </p:nvSpPr>
        <p:spPr bwMode="auto">
          <a:xfrm>
            <a:off x="1431925" y="3357563"/>
            <a:ext cx="14287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68" name="Line 76"/>
          <p:cNvSpPr>
            <a:spLocks noChangeShapeType="1"/>
          </p:cNvSpPr>
          <p:nvPr/>
        </p:nvSpPr>
        <p:spPr bwMode="auto">
          <a:xfrm rot="-5400000">
            <a:off x="1440656" y="3326607"/>
            <a:ext cx="14287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409" name="Oval 77"/>
          <p:cNvSpPr>
            <a:spLocks noChangeArrowheads="1"/>
          </p:cNvSpPr>
          <p:nvPr/>
        </p:nvSpPr>
        <p:spPr bwMode="auto">
          <a:xfrm>
            <a:off x="900113" y="4797425"/>
            <a:ext cx="287337" cy="2873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70" name="Line 78"/>
          <p:cNvSpPr>
            <a:spLocks noChangeShapeType="1"/>
          </p:cNvSpPr>
          <p:nvPr/>
        </p:nvSpPr>
        <p:spPr bwMode="auto">
          <a:xfrm flipV="1">
            <a:off x="1033463" y="4508500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71" name="Line 79"/>
          <p:cNvSpPr>
            <a:spLocks noChangeShapeType="1"/>
          </p:cNvSpPr>
          <p:nvPr/>
        </p:nvSpPr>
        <p:spPr bwMode="auto">
          <a:xfrm>
            <a:off x="1022350" y="49307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72" name="Line 80"/>
          <p:cNvSpPr>
            <a:spLocks noChangeShapeType="1"/>
          </p:cNvSpPr>
          <p:nvPr/>
        </p:nvSpPr>
        <p:spPr bwMode="auto">
          <a:xfrm flipH="1">
            <a:off x="827088" y="4868863"/>
            <a:ext cx="2159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413" name="Oval 81"/>
          <p:cNvSpPr>
            <a:spLocks noChangeArrowheads="1"/>
          </p:cNvSpPr>
          <p:nvPr/>
        </p:nvSpPr>
        <p:spPr bwMode="auto">
          <a:xfrm>
            <a:off x="1116013" y="5949950"/>
            <a:ext cx="287337" cy="2873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DZ"/>
          </a:p>
        </p:txBody>
      </p:sp>
      <p:sp>
        <p:nvSpPr>
          <p:cNvPr id="8274" name="Line 82"/>
          <p:cNvSpPr>
            <a:spLocks noChangeShapeType="1"/>
          </p:cNvSpPr>
          <p:nvPr/>
        </p:nvSpPr>
        <p:spPr bwMode="auto">
          <a:xfrm flipV="1">
            <a:off x="1249363" y="5661025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75" name="Line 83"/>
          <p:cNvSpPr>
            <a:spLocks noChangeShapeType="1"/>
          </p:cNvSpPr>
          <p:nvPr/>
        </p:nvSpPr>
        <p:spPr bwMode="auto">
          <a:xfrm>
            <a:off x="1238250" y="60833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76" name="Line 84"/>
          <p:cNvSpPr>
            <a:spLocks noChangeShapeType="1"/>
          </p:cNvSpPr>
          <p:nvPr/>
        </p:nvSpPr>
        <p:spPr bwMode="auto">
          <a:xfrm flipH="1">
            <a:off x="1042988" y="6021388"/>
            <a:ext cx="2159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417" name="Line 85"/>
          <p:cNvSpPr>
            <a:spLocks noChangeShapeType="1"/>
          </p:cNvSpPr>
          <p:nvPr/>
        </p:nvSpPr>
        <p:spPr bwMode="auto">
          <a:xfrm flipH="1" flipV="1">
            <a:off x="879475" y="5918200"/>
            <a:ext cx="3603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78" name="Line 86"/>
          <p:cNvSpPr>
            <a:spLocks noChangeShapeType="1"/>
          </p:cNvSpPr>
          <p:nvPr/>
        </p:nvSpPr>
        <p:spPr bwMode="auto">
          <a:xfrm flipV="1">
            <a:off x="1260475" y="5805488"/>
            <a:ext cx="3587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79" name="Line 87"/>
          <p:cNvSpPr>
            <a:spLocks noChangeShapeType="1"/>
          </p:cNvSpPr>
          <p:nvPr/>
        </p:nvSpPr>
        <p:spPr bwMode="auto">
          <a:xfrm>
            <a:off x="1239838" y="6021388"/>
            <a:ext cx="2159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80" name="Line 88"/>
          <p:cNvSpPr>
            <a:spLocks noChangeShapeType="1"/>
          </p:cNvSpPr>
          <p:nvPr/>
        </p:nvSpPr>
        <p:spPr bwMode="auto">
          <a:xfrm>
            <a:off x="1476375" y="170021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81" name="Line 89"/>
          <p:cNvSpPr>
            <a:spLocks noChangeShapeType="1"/>
          </p:cNvSpPr>
          <p:nvPr/>
        </p:nvSpPr>
        <p:spPr bwMode="auto">
          <a:xfrm>
            <a:off x="1763713" y="270827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83" name="Line 91"/>
          <p:cNvSpPr>
            <a:spLocks noChangeShapeType="1"/>
          </p:cNvSpPr>
          <p:nvPr/>
        </p:nvSpPr>
        <p:spPr bwMode="auto">
          <a:xfrm>
            <a:off x="2124075" y="36449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84" name="Line 92"/>
          <p:cNvSpPr>
            <a:spLocks noChangeShapeType="1"/>
          </p:cNvSpPr>
          <p:nvPr/>
        </p:nvSpPr>
        <p:spPr bwMode="auto">
          <a:xfrm>
            <a:off x="1763713" y="48688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424" name="Line 93"/>
          <p:cNvSpPr>
            <a:spLocks noChangeShapeType="1"/>
          </p:cNvSpPr>
          <p:nvPr/>
        </p:nvSpPr>
        <p:spPr bwMode="auto">
          <a:xfrm>
            <a:off x="2052638" y="5949950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86" name="Rectangle 94"/>
          <p:cNvSpPr>
            <a:spLocks noChangeArrowheads="1"/>
          </p:cNvSpPr>
          <p:nvPr/>
        </p:nvSpPr>
        <p:spPr bwMode="auto">
          <a:xfrm>
            <a:off x="3492500" y="1338263"/>
            <a:ext cx="5078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/>
              <a:t>.</a:t>
            </a:r>
            <a:r>
              <a:rPr lang="en-US" sz="2800" b="1" i="1" u="sng"/>
              <a:t> Diplocoques</a:t>
            </a:r>
            <a:r>
              <a:rPr lang="en-US" sz="2800" b="1"/>
              <a:t> (</a:t>
            </a:r>
            <a:r>
              <a:rPr lang="en-US" sz="2800" b="1" i="1"/>
              <a:t>Diplo</a:t>
            </a:r>
            <a:r>
              <a:rPr lang="en-US" sz="2800" b="1"/>
              <a:t> = deux)</a:t>
            </a:r>
            <a:r>
              <a:rPr lang="fr-FR" sz="2800" b="1"/>
              <a:t> </a:t>
            </a:r>
          </a:p>
        </p:txBody>
      </p:sp>
      <p:sp>
        <p:nvSpPr>
          <p:cNvPr id="8287" name="Rectangle 95"/>
          <p:cNvSpPr>
            <a:spLocks noChangeArrowheads="1"/>
          </p:cNvSpPr>
          <p:nvPr/>
        </p:nvSpPr>
        <p:spPr bwMode="auto">
          <a:xfrm>
            <a:off x="3708400" y="2346325"/>
            <a:ext cx="6189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 u="sng"/>
              <a:t>Streptocoques</a:t>
            </a:r>
            <a:r>
              <a:rPr lang="en-US" sz="2800" b="1"/>
              <a:t> (</a:t>
            </a:r>
            <a:r>
              <a:rPr lang="en-US" sz="2800" b="1" i="1"/>
              <a:t>Streptus</a:t>
            </a:r>
            <a:r>
              <a:rPr lang="en-US" sz="2800" b="1"/>
              <a:t> = flexible)</a:t>
            </a:r>
            <a:r>
              <a:rPr lang="fr-FR" sz="2800" b="1"/>
              <a:t> </a:t>
            </a:r>
          </a:p>
        </p:txBody>
      </p:sp>
      <p:sp>
        <p:nvSpPr>
          <p:cNvPr id="8288" name="Rectangle 96"/>
          <p:cNvSpPr>
            <a:spLocks noChangeArrowheads="1"/>
          </p:cNvSpPr>
          <p:nvPr/>
        </p:nvSpPr>
        <p:spPr bwMode="auto">
          <a:xfrm>
            <a:off x="3719513" y="3397250"/>
            <a:ext cx="1768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 u="sng"/>
              <a:t>Tétrades</a:t>
            </a:r>
            <a:r>
              <a:rPr lang="fr-FR" sz="2800" b="1"/>
              <a:t> </a:t>
            </a:r>
          </a:p>
        </p:txBody>
      </p:sp>
      <p:sp>
        <p:nvSpPr>
          <p:cNvPr id="8289" name="Rectangle 97"/>
          <p:cNvSpPr>
            <a:spLocks noChangeArrowheads="1"/>
          </p:cNvSpPr>
          <p:nvPr/>
        </p:nvSpPr>
        <p:spPr bwMode="auto">
          <a:xfrm>
            <a:off x="3779838" y="4432300"/>
            <a:ext cx="5495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 i="1" u="sng" dirty="0" err="1"/>
              <a:t>Sarcines</a:t>
            </a:r>
            <a:r>
              <a:rPr lang="en-US" sz="2800" b="1" i="1" dirty="0"/>
              <a:t> (</a:t>
            </a:r>
            <a:r>
              <a:rPr lang="en-US" sz="2800" b="1" i="1" dirty="0" err="1"/>
              <a:t>Sarcina</a:t>
            </a:r>
            <a:r>
              <a:rPr lang="en-US" sz="2800" b="1" i="1" dirty="0"/>
              <a:t> = un </a:t>
            </a:r>
            <a:r>
              <a:rPr lang="en-US" sz="2800" b="1" i="1" dirty="0" err="1"/>
              <a:t>paquet</a:t>
            </a:r>
            <a:r>
              <a:rPr lang="en-US" sz="2800" b="1" i="1" dirty="0"/>
              <a:t>)</a:t>
            </a:r>
            <a:r>
              <a:rPr lang="fr-FR" sz="2800" b="1" dirty="0"/>
              <a:t> </a:t>
            </a:r>
          </a:p>
        </p:txBody>
      </p:sp>
      <p:sp>
        <p:nvSpPr>
          <p:cNvPr id="8290" name="Rectangle 98"/>
          <p:cNvSpPr>
            <a:spLocks noChangeArrowheads="1"/>
          </p:cNvSpPr>
          <p:nvPr/>
        </p:nvSpPr>
        <p:spPr bwMode="auto">
          <a:xfrm>
            <a:off x="3924300" y="5403850"/>
            <a:ext cx="5003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b="1" i="1" u="sng"/>
              <a:t>Staphylocoques</a:t>
            </a:r>
            <a:r>
              <a:rPr lang="en-US" sz="2800" b="1"/>
              <a:t> (</a:t>
            </a:r>
            <a:r>
              <a:rPr lang="en-US" sz="2800" b="1" i="1"/>
              <a:t>Staphylo</a:t>
            </a:r>
            <a:r>
              <a:rPr lang="en-US" sz="2800" b="1"/>
              <a:t> = grappe de raisin)</a:t>
            </a:r>
            <a:r>
              <a:rPr lang="fr-FR" sz="2800" b="1"/>
              <a:t> </a:t>
            </a:r>
          </a:p>
        </p:txBody>
      </p:sp>
      <p:sp>
        <p:nvSpPr>
          <p:cNvPr id="8291" name="Rectangle 99"/>
          <p:cNvSpPr>
            <a:spLocks noChangeArrowheads="1"/>
          </p:cNvSpPr>
          <p:nvPr/>
        </p:nvSpPr>
        <p:spPr bwMode="auto">
          <a:xfrm>
            <a:off x="6227763" y="1816100"/>
            <a:ext cx="3213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 Neisseria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</a:t>
            </a:r>
            <a:r>
              <a:rPr lang="fr-FR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8292" name="Rectangle 100"/>
          <p:cNvSpPr>
            <a:spLocks noChangeArrowheads="1"/>
          </p:cNvSpPr>
          <p:nvPr/>
        </p:nvSpPr>
        <p:spPr bwMode="auto">
          <a:xfrm>
            <a:off x="5795963" y="4868863"/>
            <a:ext cx="2578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 Sarcina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</a:t>
            </a:r>
            <a:r>
              <a:rPr lang="fr-FR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8293" name="Rectangle 101"/>
          <p:cNvSpPr>
            <a:spLocks noChangeArrowheads="1"/>
          </p:cNvSpPr>
          <p:nvPr/>
        </p:nvSpPr>
        <p:spPr bwMode="auto">
          <a:xfrm>
            <a:off x="4643438" y="6284913"/>
            <a:ext cx="4181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Ex: Staphylococcus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</a:t>
            </a:r>
            <a:r>
              <a:rPr lang="fr-FR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8294" name="Rectangle 102"/>
          <p:cNvSpPr>
            <a:spLocks noChangeArrowheads="1"/>
          </p:cNvSpPr>
          <p:nvPr/>
        </p:nvSpPr>
        <p:spPr bwMode="auto">
          <a:xfrm>
            <a:off x="5121275" y="2852738"/>
            <a:ext cx="38052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 Streptococcus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</a:t>
            </a:r>
            <a:r>
              <a:rPr lang="fr-FR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8295" name="Text Box 103"/>
          <p:cNvSpPr txBox="1">
            <a:spLocks noChangeArrowheads="1"/>
          </p:cNvSpPr>
          <p:nvPr/>
        </p:nvSpPr>
        <p:spPr bwMode="auto">
          <a:xfrm>
            <a:off x="5364163" y="3644900"/>
            <a:ext cx="37798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 </a:t>
            </a:r>
            <a:r>
              <a:rPr lang="fr-FR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micrococcus</a:t>
            </a:r>
            <a:r>
              <a:rPr lang="fr-FR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</a:t>
            </a:r>
          </a:p>
        </p:txBody>
      </p:sp>
      <p:sp>
        <p:nvSpPr>
          <p:cNvPr id="75" name="عنوان 7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8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8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8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8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8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8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8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8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8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8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8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8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8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8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8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8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8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8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8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8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8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9" dur="500"/>
                                        <p:tgtEl>
                                          <p:spTgt spid="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4" dur="500"/>
                                        <p:tgtEl>
                                          <p:spTgt spid="8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0" grpId="0" animBg="1"/>
      <p:bldP spid="8231" grpId="0" animBg="1"/>
      <p:bldP spid="8232" grpId="0" animBg="1"/>
      <p:bldP spid="8233" grpId="0" animBg="1"/>
      <p:bldP spid="8234" grpId="0" animBg="1"/>
      <p:bldP spid="8235" grpId="0" animBg="1"/>
      <p:bldP spid="8236" grpId="0" animBg="1"/>
      <p:bldP spid="8237" grpId="0" animBg="1"/>
      <p:bldP spid="8238" grpId="0" animBg="1"/>
      <p:bldP spid="8239" grpId="0" animBg="1"/>
      <p:bldP spid="8240" grpId="0" animBg="1"/>
      <p:bldP spid="8241" grpId="0" animBg="1"/>
      <p:bldP spid="8242" grpId="0" animBg="1"/>
      <p:bldP spid="8243" grpId="0" animBg="1"/>
      <p:bldP spid="8244" grpId="0" animBg="1"/>
      <p:bldP spid="8245" grpId="0" animBg="1"/>
      <p:bldP spid="8246" grpId="0" animBg="1"/>
      <p:bldP spid="8247" grpId="0" animBg="1"/>
      <p:bldP spid="8248" grpId="0" animBg="1"/>
      <p:bldP spid="8249" grpId="0" animBg="1"/>
      <p:bldP spid="8250" grpId="0" animBg="1"/>
      <p:bldP spid="8251" grpId="0" animBg="1"/>
      <p:bldP spid="8252" grpId="0" animBg="1"/>
      <p:bldP spid="8253" grpId="0" animBg="1"/>
      <p:bldP spid="8254" grpId="0" animBg="1"/>
      <p:bldP spid="8255" grpId="0" animBg="1"/>
      <p:bldP spid="8256" grpId="0" animBg="1"/>
      <p:bldP spid="8257" grpId="0" animBg="1"/>
      <p:bldP spid="8258" grpId="0" animBg="1"/>
      <p:bldP spid="8259" grpId="0" animBg="1"/>
      <p:bldP spid="8260" grpId="0" animBg="1"/>
      <p:bldP spid="8261" grpId="0" animBg="1"/>
      <p:bldP spid="8263" grpId="0" animBg="1"/>
      <p:bldP spid="8264" grpId="0" animBg="1"/>
      <p:bldP spid="8267" grpId="0" animBg="1"/>
      <p:bldP spid="8268" grpId="0" animBg="1"/>
      <p:bldP spid="8270" grpId="0" animBg="1"/>
      <p:bldP spid="8271" grpId="0" animBg="1"/>
      <p:bldP spid="8272" grpId="0" animBg="1"/>
      <p:bldP spid="8274" grpId="0" animBg="1"/>
      <p:bldP spid="8275" grpId="0" animBg="1"/>
      <p:bldP spid="8276" grpId="0" animBg="1"/>
      <p:bldP spid="8278" grpId="0" animBg="1"/>
      <p:bldP spid="8279" grpId="0" animBg="1"/>
      <p:bldP spid="8280" grpId="0" animBg="1"/>
      <p:bldP spid="8281" grpId="0" animBg="1"/>
      <p:bldP spid="8283" grpId="0" animBg="1"/>
      <p:bldP spid="8284" grpId="0" animBg="1"/>
      <p:bldP spid="8286" grpId="0"/>
      <p:bldP spid="8287" grpId="0"/>
      <p:bldP spid="8288" grpId="0"/>
      <p:bldP spid="8289" grpId="0"/>
      <p:bldP spid="8290" grpId="0"/>
      <p:bldP spid="8291" grpId="0"/>
      <p:bldP spid="8292" grpId="0"/>
      <p:bldP spid="8293" grpId="0"/>
      <p:bldP spid="8294" grpId="0"/>
      <p:bldP spid="829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/>
          <p:cNvSpPr/>
          <p:nvPr/>
        </p:nvSpPr>
        <p:spPr>
          <a:xfrm>
            <a:off x="1428728" y="642918"/>
            <a:ext cx="5572164" cy="178595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 smtClean="0"/>
              <a:t>La paroi bactérienne</a:t>
            </a:r>
            <a:endParaRPr lang="fr-FR" sz="4000" b="1" dirty="0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785918" y="2928934"/>
            <a:ext cx="5572164" cy="17145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- Composition chimique et structure moléculaire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357222" y="71438"/>
            <a:ext cx="3214678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Low" eaLnBrk="1" hangingPunct="1"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Peptidoglycane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0" y="928670"/>
            <a:ext cx="8215338" cy="341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fr-FR" b="1" dirty="0" smtClean="0"/>
              <a:t>Le peptidoglycane (ou </a:t>
            </a:r>
            <a:r>
              <a:rPr lang="fr-FR" b="1" dirty="0" err="1" smtClean="0"/>
              <a:t>muréine</a:t>
            </a:r>
            <a:r>
              <a:rPr lang="fr-FR" b="1" dirty="0" smtClean="0"/>
              <a:t>, ou </a:t>
            </a:r>
            <a:r>
              <a:rPr lang="fr-FR" b="1" dirty="0" err="1" smtClean="0"/>
              <a:t>mucocomplexe</a:t>
            </a:r>
            <a:r>
              <a:rPr lang="fr-FR" b="1" dirty="0" smtClean="0"/>
              <a:t>, ou </a:t>
            </a:r>
            <a:r>
              <a:rPr lang="fr-FR" b="1" dirty="0" err="1" smtClean="0"/>
              <a:t>mucopeptide</a:t>
            </a:r>
            <a:r>
              <a:rPr lang="fr-FR" b="1" dirty="0" smtClean="0"/>
              <a:t>)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-32" y="1928802"/>
            <a:ext cx="914400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-342900" algn="l" rtl="0">
              <a:defRPr/>
            </a:pPr>
            <a:r>
              <a:rPr lang="fr-FR" sz="1600" b="1" dirty="0" smtClean="0"/>
              <a:t>le </a:t>
            </a:r>
            <a:r>
              <a:rPr lang="fr-FR" sz="1600" b="1" dirty="0" err="1" smtClean="0"/>
              <a:t>petidoglycane</a:t>
            </a:r>
            <a:r>
              <a:rPr lang="fr-FR" sz="1600" b="1" dirty="0" smtClean="0"/>
              <a:t> est constitué: </a:t>
            </a:r>
          </a:p>
          <a:p>
            <a:pPr indent="-342900" algn="l" rtl="0">
              <a:defRPr/>
            </a:pPr>
            <a:r>
              <a:rPr lang="fr-FR" sz="1600" b="1" dirty="0" smtClean="0"/>
              <a:t>1- une partie glucidique : il s'agit d'une alternance de N-</a:t>
            </a:r>
            <a:r>
              <a:rPr lang="fr-FR" sz="1600" b="1" dirty="0" err="1" smtClean="0"/>
              <a:t>Acétyl</a:t>
            </a:r>
            <a:r>
              <a:rPr lang="fr-FR" sz="1600" b="1" dirty="0" smtClean="0"/>
              <a:t>-</a:t>
            </a:r>
            <a:r>
              <a:rPr lang="fr-FR" sz="1600" b="1" dirty="0" err="1" smtClean="0"/>
              <a:t>Glucosmaine</a:t>
            </a:r>
            <a:r>
              <a:rPr lang="fr-FR" sz="1600" b="1" dirty="0" smtClean="0"/>
              <a:t> (</a:t>
            </a:r>
            <a:r>
              <a:rPr lang="fr-FR" sz="1600" b="1" dirty="0" err="1" smtClean="0"/>
              <a:t>NAG</a:t>
            </a:r>
            <a:r>
              <a:rPr lang="fr-FR" sz="1600" b="1" dirty="0" smtClean="0"/>
              <a:t>) et de N-</a:t>
            </a:r>
            <a:r>
              <a:rPr lang="fr-FR" sz="1600" b="1" dirty="0" err="1" smtClean="0"/>
              <a:t>Acétyl</a:t>
            </a:r>
            <a:r>
              <a:rPr lang="fr-FR" sz="1600" b="1" dirty="0" smtClean="0"/>
              <a:t>-</a:t>
            </a:r>
            <a:r>
              <a:rPr lang="fr-FR" sz="1600" b="1" dirty="0" err="1" smtClean="0"/>
              <a:t>Muramique</a:t>
            </a:r>
            <a:r>
              <a:rPr lang="fr-FR" sz="1600" b="1" dirty="0" smtClean="0"/>
              <a:t> (NAM) reliés par des liaisons osidiques </a:t>
            </a:r>
            <a:r>
              <a:rPr lang="en-US" sz="1600" b="1" dirty="0" smtClean="0"/>
              <a:t>β</a:t>
            </a:r>
            <a:r>
              <a:rPr lang="fr-FR" sz="1600" b="1" dirty="0" smtClean="0"/>
              <a:t> 1-4.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42844" y="3000372"/>
            <a:ext cx="9001156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-342900" algn="l" rtl="0">
              <a:buFontTx/>
              <a:buAutoNum type="arabicPeriod" startAt="2"/>
              <a:defRPr/>
            </a:pPr>
            <a:r>
              <a:rPr lang="fr-FR" sz="1600" b="1" dirty="0" smtClean="0">
                <a:solidFill>
                  <a:schemeClr val="lt1"/>
                </a:solidFill>
              </a:rPr>
              <a:t>une partie peptidique : 4 acides aminés qui sont reliés par une liaison </a:t>
            </a:r>
            <a:r>
              <a:rPr lang="fr-FR" sz="1600" b="1" dirty="0" err="1" smtClean="0">
                <a:solidFill>
                  <a:schemeClr val="lt1"/>
                </a:solidFill>
              </a:rPr>
              <a:t>amidique</a:t>
            </a:r>
            <a:r>
              <a:rPr lang="fr-FR" sz="1600" b="1" dirty="0" smtClean="0">
                <a:solidFill>
                  <a:schemeClr val="lt1"/>
                </a:solidFill>
              </a:rPr>
              <a:t> au niveau de la fonction acide carboxylique du résidu pyruvate du NAM.</a:t>
            </a:r>
          </a:p>
        </p:txBody>
      </p:sp>
      <p:pic>
        <p:nvPicPr>
          <p:cNvPr id="11" name="Picture 5" descr="Peptidoglyc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575047"/>
            <a:ext cx="6500858" cy="321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eptidoglycane"/>
          <p:cNvPicPr>
            <a:picLocks noChangeAspect="1" noChangeArrowheads="1"/>
          </p:cNvPicPr>
          <p:nvPr/>
        </p:nvPicPr>
        <p:blipFill>
          <a:blip r:embed="rId2" cstate="print"/>
          <a:srcRect l="5380" t="6161" r="16068" b="3293"/>
          <a:stretch>
            <a:fillRect/>
          </a:stretch>
        </p:blipFill>
        <p:spPr bwMode="auto">
          <a:xfrm>
            <a:off x="642910" y="0"/>
            <a:ext cx="7909160" cy="568608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0" y="5572140"/>
            <a:ext cx="9144000" cy="10772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600" b="1" dirty="0" smtClean="0"/>
              <a:t>Le peptidoglycane est formé par de longues chaines répétitives montrant une alternance </a:t>
            </a:r>
            <a:r>
              <a:rPr lang="fr-FR" sz="1600" b="1" dirty="0" err="1" smtClean="0"/>
              <a:t>NAG</a:t>
            </a:r>
            <a:r>
              <a:rPr lang="fr-FR" sz="1600" b="1" dirty="0" smtClean="0"/>
              <a:t>-NAM</a:t>
            </a:r>
          </a:p>
          <a:p>
            <a:pPr algn="l"/>
            <a:r>
              <a:rPr lang="fr-FR" sz="1600" b="1" dirty="0" smtClean="0"/>
              <a:t>Les macromolécules ainsi formées sont réunies au niveau des </a:t>
            </a:r>
            <a:r>
              <a:rPr lang="fr-FR" sz="1600" b="1" dirty="0" err="1" smtClean="0"/>
              <a:t>tétrapeptides</a:t>
            </a:r>
            <a:r>
              <a:rPr lang="fr-FR" sz="1600" b="1" dirty="0" smtClean="0"/>
              <a:t> pour former une structure solide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-24"/>
            <a:ext cx="7000924" cy="25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214282" y="2714620"/>
            <a:ext cx="2938625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Bactéries Gram positives</a:t>
            </a:r>
            <a:endParaRPr lang="fr-FR" dirty="0"/>
          </a:p>
        </p:txBody>
      </p:sp>
      <p:sp>
        <p:nvSpPr>
          <p:cNvPr id="6" name="مستطيل 5"/>
          <p:cNvSpPr/>
          <p:nvPr/>
        </p:nvSpPr>
        <p:spPr>
          <a:xfrm>
            <a:off x="0" y="3500438"/>
            <a:ext cx="9144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fr-FR" b="1" dirty="0" smtClean="0"/>
              <a:t>Elle est épaisse (entre 15 et 80 nm) (elle ne laisse pas passer l'éthanol), composée d'une épaisse couche de </a:t>
            </a:r>
            <a:r>
              <a:rPr lang="fr-FR" b="1" dirty="0" err="1" smtClean="0"/>
              <a:t>muréine</a:t>
            </a:r>
            <a:r>
              <a:rPr lang="fr-FR" b="1" dirty="0" smtClean="0"/>
              <a:t> ou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peptidoglycane</a:t>
            </a:r>
            <a:r>
              <a:rPr lang="fr-FR" b="1" dirty="0" smtClean="0"/>
              <a:t>. </a:t>
            </a:r>
          </a:p>
          <a:p>
            <a:pPr algn="l">
              <a:defRPr/>
            </a:pPr>
            <a:r>
              <a:rPr lang="fr-FR" b="1" dirty="0" smtClean="0"/>
              <a:t>Cette épaisse couche est traversée par des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acide</a:t>
            </a:r>
            <a:r>
              <a:rPr lang="fr-FR" b="1" dirty="0" smtClean="0"/>
              <a:t>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téichoique</a:t>
            </a:r>
            <a:r>
              <a:rPr lang="fr-FR" b="1" dirty="0" smtClean="0"/>
              <a:t> ou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lipotéichoiques</a:t>
            </a:r>
            <a:r>
              <a:rPr lang="fr-FR" b="1" dirty="0" smtClean="0"/>
              <a:t>.</a:t>
            </a:r>
            <a:endParaRPr lang="fr-FR" dirty="0"/>
          </a:p>
        </p:txBody>
      </p:sp>
      <p:pic>
        <p:nvPicPr>
          <p:cNvPr id="7" name="Picture 5" descr="Image:Paroi g plu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572008"/>
            <a:ext cx="7129462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C:\Documents and Settings\Abdelkader\Bureau\13122009047.jpg"/>
          <p:cNvPicPr/>
          <p:nvPr/>
        </p:nvPicPr>
        <p:blipFill>
          <a:blip r:embed="rId2" cstate="print"/>
          <a:srcRect l="18364" t="22267" r="39140" b="30707"/>
          <a:stretch>
            <a:fillRect/>
          </a:stretch>
        </p:blipFill>
        <p:spPr bwMode="auto">
          <a:xfrm>
            <a:off x="1428728" y="500042"/>
            <a:ext cx="6500858" cy="4000528"/>
          </a:xfrm>
          <a:prstGeom prst="rect">
            <a:avLst/>
          </a:prstGeom>
          <a:noFill/>
        </p:spPr>
      </p:pic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2714612" y="5000636"/>
            <a:ext cx="3811588" cy="2746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Enveloppe des bactéries gram positif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25" y="0"/>
            <a:ext cx="5043488" cy="900113"/>
          </a:xfrm>
        </p:spPr>
        <p:txBody>
          <a:bodyPr/>
          <a:lstStyle/>
          <a:p>
            <a:pPr eaLnBrk="1" hangingPunct="1"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Composants</a:t>
            </a:r>
            <a:r>
              <a:rPr lang="fr-FR" dirty="0" smtClean="0"/>
              <a:t> </a:t>
            </a: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107950" y="1071563"/>
            <a:ext cx="717867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>
              <a:spcBef>
                <a:spcPct val="20000"/>
              </a:spcBef>
              <a:buFontTx/>
              <a:buAutoNum type="romanUcPeriod"/>
            </a:pPr>
            <a:r>
              <a:rPr lang="fr-FR" sz="2400" b="1" dirty="0"/>
              <a:t>Les éléments de la</a:t>
            </a:r>
            <a:r>
              <a:rPr lang="fr-FR" sz="2400" b="1" u="sng" dirty="0"/>
              <a:t> paroi épaisse (Gram +)</a:t>
            </a: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/>
            </a:pPr>
            <a:r>
              <a:rPr lang="fr-FR" sz="2400" dirty="0" err="1"/>
              <a:t>Osamines</a:t>
            </a:r>
            <a:endParaRPr lang="fr-FR" sz="2400" dirty="0"/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 startAt="2"/>
            </a:pPr>
            <a:r>
              <a:rPr lang="fr-FR" sz="2400" dirty="0"/>
              <a:t>Acides aminés</a:t>
            </a: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 startAt="2"/>
            </a:pPr>
            <a:r>
              <a:rPr lang="fr-FR" sz="2400" dirty="0"/>
              <a:t>Acides </a:t>
            </a:r>
            <a:r>
              <a:rPr lang="fr-FR" sz="2400" dirty="0" err="1"/>
              <a:t>technoïques</a:t>
            </a:r>
            <a:endParaRPr lang="fr-FR" sz="2400" dirty="0"/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 startAt="2"/>
            </a:pPr>
            <a:r>
              <a:rPr lang="fr-FR" sz="2400" dirty="0"/>
              <a:t>Oses </a:t>
            </a: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 startAt="2"/>
            </a:pPr>
            <a:r>
              <a:rPr lang="fr-FR" sz="2400" dirty="0"/>
              <a:t>Lipides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7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Micographia</a:t>
            </a:r>
            <a:r>
              <a:rPr lang="en-US" dirty="0" smtClean="0">
                <a:solidFill>
                  <a:srgbClr val="FFFF00"/>
                </a:solidFill>
              </a:rPr>
              <a:t> ( 1665 )</a:t>
            </a:r>
            <a:endParaRPr lang="en-US" dirty="0"/>
          </a:p>
        </p:txBody>
      </p:sp>
      <p:pic>
        <p:nvPicPr>
          <p:cNvPr id="91138" name="Picture 2" descr="File:Hooke-Microscope-cork.jpg"/>
          <p:cNvPicPr>
            <a:picLocks noChangeAspect="1" noChangeArrowheads="1"/>
          </p:cNvPicPr>
          <p:nvPr/>
        </p:nvPicPr>
        <p:blipFill>
          <a:blip r:embed="rId2" cstate="print"/>
          <a:srcRect r="52751"/>
          <a:stretch>
            <a:fillRect/>
          </a:stretch>
        </p:blipFill>
        <p:spPr bwMode="auto">
          <a:xfrm>
            <a:off x="3275856" y="332656"/>
            <a:ext cx="2664296" cy="4871890"/>
          </a:xfrm>
          <a:prstGeom prst="rect">
            <a:avLst/>
          </a:prstGeom>
          <a:noFill/>
        </p:spPr>
      </p:pic>
      <p:pic>
        <p:nvPicPr>
          <p:cNvPr id="91140" name="Picture 4" descr="Cover from Micrograph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65166" cy="5118450"/>
          </a:xfrm>
          <a:prstGeom prst="rect">
            <a:avLst/>
          </a:prstGeom>
          <a:noFill/>
        </p:spPr>
      </p:pic>
      <p:pic>
        <p:nvPicPr>
          <p:cNvPr id="91142" name="Picture 6" descr="Robert Hooke's drawing of his microscope that was used to see and draw the microcopic objects in his publication &quot;Micrographia.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4155" y="980728"/>
            <a:ext cx="3159845" cy="3159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428625"/>
            <a:ext cx="8229600" cy="1143000"/>
          </a:xfrm>
        </p:spPr>
        <p:txBody>
          <a:bodyPr/>
          <a:lstStyle/>
          <a:p>
            <a:pPr marL="838200" indent="-838200" eaLnBrk="1" hangingPunct="1">
              <a:buFontTx/>
              <a:buAutoNum type="arabicPeriod"/>
            </a:pPr>
            <a:r>
              <a:rPr lang="fr-FR" sz="3600" b="1" smtClean="0"/>
              <a:t>Osamines (des sucres aminés)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85875"/>
            <a:ext cx="5464175" cy="1285875"/>
          </a:xfrm>
        </p:spPr>
        <p:txBody>
          <a:bodyPr/>
          <a:lstStyle/>
          <a:p>
            <a:pPr eaLnBrk="1" hangingPunct="1"/>
            <a:r>
              <a:rPr lang="fr-FR" sz="2000" smtClean="0"/>
              <a:t>Ils sont liés par une liaison osidique  :</a:t>
            </a:r>
          </a:p>
          <a:p>
            <a:pPr lvl="1" eaLnBrk="1" hangingPunct="1"/>
            <a:r>
              <a:rPr lang="fr-FR" sz="2000" b="1" smtClean="0"/>
              <a:t>N-acétyl-glucosamine = NAG  ; </a:t>
            </a:r>
          </a:p>
          <a:p>
            <a:pPr lvl="1" eaLnBrk="1" hangingPunct="1"/>
            <a:r>
              <a:rPr lang="fr-FR" sz="2000" b="1" smtClean="0"/>
              <a:t>acide N-acétyl-muramique = NAM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2563" y="1357313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0"/>
            <a:ext cx="824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fr-FR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les parois épaisses (Gram positif)</a:t>
            </a:r>
            <a:r>
              <a:rPr lang="fr-FR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102" name="Picture 7" descr="nam na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4597" t="1532" r="44841" b="13364"/>
          <a:stretch>
            <a:fillRect/>
          </a:stretch>
        </p:blipFill>
        <p:spPr bwMode="auto">
          <a:xfrm>
            <a:off x="1928794" y="3357562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0" y="6072206"/>
            <a:ext cx="5214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n-US" sz="1600" b="1" dirty="0"/>
              <a:t>NAM: </a:t>
            </a:r>
            <a:r>
              <a:rPr lang="en-US" sz="1600" b="1" dirty="0" err="1"/>
              <a:t>est</a:t>
            </a:r>
            <a:r>
              <a:rPr lang="en-US" sz="1600" b="1" dirty="0"/>
              <a:t> un NAG + </a:t>
            </a:r>
            <a:r>
              <a:rPr lang="en-US" sz="1600" b="1" dirty="0" err="1"/>
              <a:t>acide</a:t>
            </a:r>
            <a:r>
              <a:rPr lang="en-US" sz="1600" b="1" dirty="0"/>
              <a:t> </a:t>
            </a:r>
            <a:r>
              <a:rPr lang="en-US" sz="1600" b="1" dirty="0" err="1"/>
              <a:t>lactique</a:t>
            </a:r>
            <a:r>
              <a:rPr lang="en-US" sz="1600" b="1" dirty="0"/>
              <a:t> </a:t>
            </a:r>
            <a:r>
              <a:rPr lang="en-US" sz="1600" b="1" dirty="0" err="1"/>
              <a:t>lié</a:t>
            </a:r>
            <a:r>
              <a:rPr lang="en-US" sz="1600" b="1" dirty="0"/>
              <a:t> par </a:t>
            </a:r>
            <a:r>
              <a:rPr lang="en-US" sz="1600" b="1" dirty="0" err="1"/>
              <a:t>une</a:t>
            </a:r>
            <a:r>
              <a:rPr lang="en-US" sz="1600" b="1" dirty="0"/>
              <a:t> liaison </a:t>
            </a:r>
            <a:r>
              <a:rPr lang="en-US" sz="1600" b="1" dirty="0" err="1"/>
              <a:t>osidique</a:t>
            </a:r>
            <a:r>
              <a:rPr lang="en-US" sz="1600" b="1" dirty="0"/>
              <a:t> au C3 du glucose ;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786063"/>
            <a:ext cx="4716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>
              <a:defRPr/>
            </a:pPr>
            <a:r>
              <a:rPr lang="en-US" sz="1600" b="1" dirty="0">
                <a:latin typeface="+mn-lt"/>
                <a:cs typeface="Arial" pitchFamily="34" charset="0"/>
              </a:rPr>
              <a:t>NAG: </a:t>
            </a:r>
            <a:r>
              <a:rPr lang="en-US" sz="1600" b="1" dirty="0" err="1">
                <a:latin typeface="+mn-lt"/>
                <a:cs typeface="Arial" pitchFamily="34" charset="0"/>
              </a:rPr>
              <a:t>est</a:t>
            </a:r>
            <a:r>
              <a:rPr lang="en-US" sz="1600" b="1" dirty="0">
                <a:latin typeface="+mn-lt"/>
                <a:cs typeface="Arial" pitchFamily="34" charset="0"/>
              </a:rPr>
              <a:t> un glucose </a:t>
            </a:r>
            <a:r>
              <a:rPr lang="en-US" sz="1600" b="1" dirty="0" err="1">
                <a:latin typeface="+mn-lt"/>
                <a:cs typeface="Arial" pitchFamily="34" charset="0"/>
              </a:rPr>
              <a:t>lié</a:t>
            </a:r>
            <a:r>
              <a:rPr lang="en-US" sz="1600" b="1" dirty="0">
                <a:latin typeface="+mn-lt"/>
                <a:cs typeface="Arial" pitchFamily="34" charset="0"/>
              </a:rPr>
              <a:t> en C2 par </a:t>
            </a:r>
            <a:r>
              <a:rPr lang="en-US" sz="1600" b="1" dirty="0" err="1">
                <a:latin typeface="+mn-lt"/>
                <a:cs typeface="Arial" pitchFamily="34" charset="0"/>
              </a:rPr>
              <a:t>une</a:t>
            </a:r>
            <a:r>
              <a:rPr lang="en-US" sz="1600" b="1" dirty="0">
                <a:latin typeface="+mn-lt"/>
                <a:cs typeface="Arial" pitchFamily="34" charset="0"/>
              </a:rPr>
              <a:t> amine </a:t>
            </a:r>
            <a:r>
              <a:rPr lang="en-US" sz="1600" b="1" dirty="0" err="1">
                <a:latin typeface="+mn-lt"/>
                <a:cs typeface="Arial" pitchFamily="34" charset="0"/>
              </a:rPr>
              <a:t>secondaire</a:t>
            </a:r>
            <a:r>
              <a:rPr lang="en-US" sz="1600" b="1" dirty="0">
                <a:latin typeface="+mn-lt"/>
                <a:cs typeface="Arial" pitchFamily="34" charset="0"/>
              </a:rPr>
              <a:t> au </a:t>
            </a:r>
            <a:r>
              <a:rPr lang="en-US" sz="1600" b="1" dirty="0" err="1">
                <a:latin typeface="+mn-lt"/>
                <a:cs typeface="Arial" pitchFamily="34" charset="0"/>
              </a:rPr>
              <a:t>groupement</a:t>
            </a:r>
            <a:r>
              <a:rPr lang="en-US" sz="1600" b="1" dirty="0">
                <a:latin typeface="+mn-lt"/>
                <a:cs typeface="Arial" pitchFamily="34" charset="0"/>
              </a:rPr>
              <a:t> </a:t>
            </a:r>
            <a:r>
              <a:rPr lang="en-US" sz="1600" b="1" dirty="0" err="1">
                <a:latin typeface="+mn-lt"/>
                <a:cs typeface="Arial" pitchFamily="34" charset="0"/>
              </a:rPr>
              <a:t>acétyle</a:t>
            </a:r>
            <a:r>
              <a:rPr lang="en-US" sz="1600" b="1" dirty="0">
                <a:latin typeface="+mn-lt"/>
                <a:cs typeface="Arial" pitchFamily="34" charset="0"/>
              </a:rPr>
              <a:t> ; </a:t>
            </a:r>
            <a:endParaRPr lang="ar-DZ" sz="1600" b="1" dirty="0">
              <a:latin typeface="+mn-lt"/>
              <a:cs typeface="Arial" pitchFamily="34" charset="0"/>
            </a:endParaRPr>
          </a:p>
        </p:txBody>
      </p:sp>
      <p:pic>
        <p:nvPicPr>
          <p:cNvPr id="4105" name="Picture 7" descr="nam na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57457" t="1532" r="3471" b="14771"/>
          <a:stretch>
            <a:fillRect/>
          </a:stretch>
        </p:blipFill>
        <p:spPr bwMode="auto">
          <a:xfrm>
            <a:off x="5286380" y="4214818"/>
            <a:ext cx="292895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6551612" cy="1143000"/>
          </a:xfrm>
        </p:spPr>
        <p:txBody>
          <a:bodyPr/>
          <a:lstStyle/>
          <a:p>
            <a:pPr marL="838200" indent="-838200" algn="l" eaLnBrk="1" hangingPunct="1">
              <a:buFontTx/>
              <a:buAutoNum type="arabicPeriod" startAt="2"/>
            </a:pPr>
            <a:r>
              <a:rPr lang="fr-FR" b="1" smtClean="0"/>
              <a:t>Des acides aminés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68463"/>
            <a:ext cx="8229600" cy="500062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609600" indent="-609600" eaLnBrk="1" hangingPunct="1"/>
            <a:r>
              <a:rPr lang="fr-FR" sz="4000" dirty="0" smtClean="0"/>
              <a:t>4 acides aminés courants :</a:t>
            </a:r>
            <a:r>
              <a:rPr lang="fr-FR" sz="3600" dirty="0" smtClean="0"/>
              <a:t> 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fr-FR" sz="3600" dirty="0" smtClean="0"/>
              <a:t>La D-alanine, 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fr-FR" sz="3600" dirty="0" smtClean="0"/>
              <a:t>La L-alanine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fr-FR" sz="3600" dirty="0" smtClean="0"/>
              <a:t>L’acide D-glutamique 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fr-FR" sz="3600" dirty="0" smtClean="0"/>
              <a:t>La L-lysine ou l’acide </a:t>
            </a:r>
            <a:r>
              <a:rPr lang="fr-FR" sz="3600" dirty="0" err="1" smtClean="0"/>
              <a:t>diamino</a:t>
            </a:r>
            <a:r>
              <a:rPr lang="fr-FR" sz="3600" dirty="0" smtClean="0"/>
              <a:t>-</a:t>
            </a:r>
            <a:r>
              <a:rPr lang="fr-FR" sz="3600" dirty="0" err="1" smtClean="0"/>
              <a:t>pimélique</a:t>
            </a:r>
            <a:r>
              <a:rPr lang="fr-FR" sz="3200" dirty="0" smtClean="0"/>
              <a:t> </a:t>
            </a:r>
            <a:r>
              <a:rPr lang="fr-FR" sz="2800" dirty="0" smtClean="0"/>
              <a:t>(</a:t>
            </a:r>
            <a:r>
              <a:rPr lang="fr-FR" dirty="0" smtClean="0"/>
              <a:t>structure analogue à la lysine mais possède une fonction -</a:t>
            </a:r>
            <a:r>
              <a:rPr lang="fr-FR" dirty="0" err="1" smtClean="0"/>
              <a:t>COOH</a:t>
            </a:r>
            <a:r>
              <a:rPr lang="fr-FR" dirty="0" smtClean="0"/>
              <a:t> sur le dernier carbone).</a:t>
            </a:r>
            <a:r>
              <a:rPr lang="fr-FR" sz="2800" dirty="0" smtClean="0"/>
              <a:t> </a:t>
            </a:r>
          </a:p>
          <a:p>
            <a:pPr marL="609600" indent="-609600" eaLnBrk="1" hangingPunct="1"/>
            <a:endParaRPr lang="fr-FR" sz="3600" dirty="0" smtClean="0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824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fr-FR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les parois épaisses (Gram positif)</a:t>
            </a:r>
            <a:r>
              <a:rPr lang="fr-FR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algn="l" eaLnBrk="1" hangingPunct="1">
              <a:buFontTx/>
              <a:buAutoNum type="arabicPeriod" startAt="3"/>
            </a:pPr>
            <a:r>
              <a:rPr lang="fr-FR" b="1" dirty="0" smtClean="0"/>
              <a:t>Des acides </a:t>
            </a:r>
            <a:r>
              <a:rPr lang="fr-FR" b="1" dirty="0" err="1" smtClean="0"/>
              <a:t>techoïques</a:t>
            </a:r>
            <a:endParaRPr lang="fr-FR" b="1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8368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endParaRPr lang="fr-FR" b="1" dirty="0" smtClean="0"/>
          </a:p>
          <a:p>
            <a:pPr eaLnBrk="1" hangingPunct="1"/>
            <a:r>
              <a:rPr lang="fr-FR" dirty="0" smtClean="0"/>
              <a:t>Ils sont inclus dans le peptidoglycane par le </a:t>
            </a:r>
            <a:r>
              <a:rPr lang="fr-FR" dirty="0" smtClean="0">
                <a:hlinkClick r:id="rId2"/>
              </a:rPr>
              <a:t>carbone</a:t>
            </a:r>
            <a:r>
              <a:rPr lang="fr-FR" dirty="0" smtClean="0"/>
              <a:t> N°:6 de la NAM. Citons </a:t>
            </a:r>
          </a:p>
          <a:p>
            <a:pPr lvl="1" eaLnBrk="1" hangingPunct="1"/>
            <a:r>
              <a:rPr lang="fr-FR" dirty="0" smtClean="0"/>
              <a:t>le </a:t>
            </a:r>
            <a:r>
              <a:rPr lang="fr-FR" dirty="0" err="1" smtClean="0">
                <a:hlinkClick r:id="rId3"/>
              </a:rPr>
              <a:t>polyglycérol</a:t>
            </a:r>
            <a:r>
              <a:rPr lang="fr-FR" dirty="0" smtClean="0">
                <a:hlinkClick r:id="rId3"/>
              </a:rPr>
              <a:t> phosphate</a:t>
            </a:r>
            <a:r>
              <a:rPr lang="fr-FR" dirty="0" smtClean="0"/>
              <a:t>.</a:t>
            </a:r>
          </a:p>
          <a:p>
            <a:pPr lvl="1" eaLnBrk="1" hangingPunct="1"/>
            <a:r>
              <a:rPr lang="fr-FR" dirty="0" err="1" smtClean="0"/>
              <a:t>Ribitole</a:t>
            </a:r>
            <a:r>
              <a:rPr lang="fr-FR" dirty="0" smtClean="0"/>
              <a:t> phosphate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824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fr-F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les parois épaisses (Gram positif)</a:t>
            </a:r>
            <a:r>
              <a:rPr lang="fr-F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149" name="Picture 6" descr="Polyglycerol_phosphate">
            <a:hlinkClick r:id="rId4" tooltip="Polyglycerol phosphate.png"/>
          </p:cNvPr>
          <p:cNvPicPr>
            <a:picLocks noChangeAspect="1" noChangeArrowheads="1"/>
          </p:cNvPicPr>
          <p:nvPr/>
        </p:nvPicPr>
        <p:blipFill>
          <a:blip r:embed="rId5" cstate="print"/>
          <a:srcRect r="7489" b="12868"/>
          <a:stretch>
            <a:fillRect/>
          </a:stretch>
        </p:blipFill>
        <p:spPr bwMode="auto">
          <a:xfrm>
            <a:off x="642910" y="4560888"/>
            <a:ext cx="41767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algn="l" eaLnBrk="1" hangingPunct="1">
              <a:buFontTx/>
              <a:buAutoNum type="arabicPeriod" startAt="4"/>
            </a:pPr>
            <a:r>
              <a:rPr lang="fr-FR" b="1" smtClean="0"/>
              <a:t>Oses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824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fr-FR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les parois épaisses (Gram positif)</a:t>
            </a:r>
            <a:r>
              <a:rPr lang="fr-FR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882808"/>
            <a:ext cx="8229600" cy="954107"/>
          </a:xfr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indent="-457200">
              <a:buFontTx/>
              <a:defRPr/>
            </a:pPr>
            <a:r>
              <a:rPr lang="fr-FR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Ils sont nombreux  à être mis évidence : glucose, galactose, mannose, </a:t>
            </a:r>
            <a:r>
              <a:rPr lang="fr-FR" sz="2800" b="1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fucose</a:t>
            </a:r>
            <a:r>
              <a:rPr lang="fr-FR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, etc.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539750" y="2852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 algn="l" rtl="0">
              <a:buFontTx/>
              <a:buAutoNum type="arabicPeriod" startAt="5"/>
            </a:pPr>
            <a:r>
              <a:rPr lang="fr-FR" sz="4400" b="1" dirty="0">
                <a:solidFill>
                  <a:schemeClr val="tx2"/>
                </a:solidFill>
              </a:rPr>
              <a:t>Les lipides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57200" y="4264025"/>
            <a:ext cx="8229600" cy="9541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spAutoFit/>
          </a:bodyPr>
          <a:lstStyle/>
          <a:p>
            <a:pPr marL="448056" indent="-457200" algn="l" rtl="0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"/>
              <a:defRPr/>
            </a:pPr>
            <a:r>
              <a:rPr lang="fr-FR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Ils sont en faible quantité et quasiment absents chez les bactéries à Gram +.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5757874" cy="692150"/>
          </a:xfr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Paroi des Bactéries Gram négatives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500034" y="1056043"/>
            <a:ext cx="8286808" cy="20621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80000"/>
              </a:lnSpc>
              <a:defRPr/>
            </a:pPr>
            <a:r>
              <a:rPr lang="fr-FR" sz="2000" b="1" dirty="0" smtClean="0">
                <a:latin typeface="Footlight MT Light" pitchFamily="18" charset="0"/>
                <a:cs typeface="Times New Roman" pitchFamily="18" charset="0"/>
              </a:rPr>
              <a:t>Elle est plus fine (entre 6 à 15 nm), </a:t>
            </a:r>
          </a:p>
          <a:p>
            <a:pPr algn="l" rtl="0">
              <a:lnSpc>
                <a:spcPct val="80000"/>
              </a:lnSpc>
              <a:defRPr/>
            </a:pPr>
            <a:r>
              <a:rPr lang="fr-FR" sz="2000" b="1" dirty="0" smtClean="0">
                <a:latin typeface="Footlight MT Light" pitchFamily="18" charset="0"/>
                <a:cs typeface="Times New Roman" pitchFamily="18" charset="0"/>
              </a:rPr>
              <a:t>présente une structure stratifiée plus complexe.</a:t>
            </a:r>
          </a:p>
          <a:p>
            <a:pPr algn="l" rtl="0">
              <a:lnSpc>
                <a:spcPct val="80000"/>
              </a:lnSpc>
              <a:defRPr/>
            </a:pPr>
            <a:r>
              <a:rPr lang="fr-FR" sz="2000" b="1" dirty="0" smtClean="0">
                <a:latin typeface="Footlight MT Light" pitchFamily="18" charset="0"/>
                <a:cs typeface="Times New Roman" pitchFamily="18" charset="0"/>
              </a:rPr>
              <a:t>elle comprend trois structures polymériques:</a:t>
            </a:r>
          </a:p>
          <a:p>
            <a:pPr marL="762000" lvl="1" indent="-304800" algn="l" rtl="0">
              <a:lnSpc>
                <a:spcPct val="80000"/>
              </a:lnSpc>
              <a:buFontTx/>
              <a:buAutoNum type="arabicPeriod"/>
              <a:defRPr/>
            </a:pPr>
            <a:r>
              <a:rPr lang="fr-FR" sz="2000" b="1" dirty="0" smtClean="0">
                <a:latin typeface="Footlight MT Light" pitchFamily="18" charset="0"/>
                <a:cs typeface="Times New Roman" pitchFamily="18" charset="0"/>
              </a:rPr>
              <a:t>Peptidoglycane</a:t>
            </a:r>
          </a:p>
          <a:p>
            <a:pPr marL="762000" lvl="1" indent="-304800" algn="l" rtl="0">
              <a:lnSpc>
                <a:spcPct val="80000"/>
              </a:lnSpc>
              <a:buFontTx/>
              <a:buAutoNum type="arabicPeriod"/>
              <a:defRPr/>
            </a:pPr>
            <a:r>
              <a:rPr lang="fr-FR" sz="2000" b="1" u="sng" dirty="0" smtClean="0">
                <a:latin typeface="Footlight MT Light" pitchFamily="18" charset="0"/>
                <a:cs typeface="Times New Roman" pitchFamily="18" charset="0"/>
              </a:rPr>
              <a:t>une couche phospholipidique </a:t>
            </a:r>
            <a:r>
              <a:rPr lang="fr-FR" sz="2000" b="1" dirty="0" smtClean="0">
                <a:latin typeface="Footlight MT Light" pitchFamily="18" charset="0"/>
                <a:cs typeface="Times New Roman" pitchFamily="18" charset="0"/>
              </a:rPr>
              <a:t>: « membrane externe » (ce qui explique que l'alcool, liposoluble, passe à travers ce type de paroi)</a:t>
            </a:r>
          </a:p>
          <a:p>
            <a:pPr marL="762000" lvl="1" indent="-304800" algn="l" rtl="0">
              <a:lnSpc>
                <a:spcPct val="80000"/>
              </a:lnSpc>
              <a:buFontTx/>
              <a:buAutoNum type="arabicPeriod"/>
              <a:defRPr/>
            </a:pPr>
            <a:r>
              <a:rPr lang="fr-FR" sz="2000" b="1" u="sng" dirty="0" smtClean="0">
                <a:latin typeface="Footlight MT Light" pitchFamily="18" charset="0"/>
                <a:cs typeface="Times New Roman" pitchFamily="18" charset="0"/>
              </a:rPr>
              <a:t>un </a:t>
            </a:r>
            <a:r>
              <a:rPr lang="fr-FR" sz="2000" b="1" u="sng" dirty="0" err="1" smtClean="0">
                <a:latin typeface="Footlight MT Light" pitchFamily="18" charset="0"/>
                <a:cs typeface="Times New Roman" pitchFamily="18" charset="0"/>
              </a:rPr>
              <a:t>lipopolysaccharide</a:t>
            </a:r>
            <a:r>
              <a:rPr lang="fr-FR" sz="2000" b="1" u="sng" dirty="0" smtClean="0">
                <a:latin typeface="Footlight MT Light" pitchFamily="18" charset="0"/>
                <a:cs typeface="Times New Roman" pitchFamily="18" charset="0"/>
              </a:rPr>
              <a:t> (</a:t>
            </a:r>
            <a:r>
              <a:rPr lang="fr-FR" sz="2000" b="1" u="sng" dirty="0" err="1" smtClean="0">
                <a:latin typeface="Footlight MT Light" pitchFamily="18" charset="0"/>
                <a:cs typeface="Times New Roman" pitchFamily="18" charset="0"/>
              </a:rPr>
              <a:t>LPS</a:t>
            </a:r>
            <a:r>
              <a:rPr lang="fr-FR" sz="2000" b="1" u="sng" dirty="0" smtClean="0">
                <a:latin typeface="Footlight MT Light" pitchFamily="18" charset="0"/>
                <a:cs typeface="Times New Roman" pitchFamily="18" charset="0"/>
              </a:rPr>
              <a:t>) </a:t>
            </a:r>
            <a:r>
              <a:rPr lang="fr-FR" sz="2000" b="1" dirty="0" smtClean="0">
                <a:latin typeface="Footlight MT Light" pitchFamily="18" charset="0"/>
                <a:cs typeface="Times New Roman" pitchFamily="18" charset="0"/>
              </a:rPr>
              <a:t>   représentant l'antigène O des </a:t>
            </a:r>
            <a:r>
              <a:rPr lang="fr-F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Footlight MT Light" pitchFamily="18" charset="0"/>
                <a:cs typeface="Times New Roman" pitchFamily="18" charset="0"/>
                <a:hlinkClick r:id="rId2" tooltip="Entérobactérie"/>
              </a:rPr>
              <a:t>entérobactéries</a:t>
            </a:r>
            <a:r>
              <a:rPr lang="fr-FR" sz="2000" b="1" dirty="0" smtClean="0">
                <a:latin typeface="Footlight MT Light" pitchFamily="18" charset="0"/>
                <a:cs typeface="Times New Roman" pitchFamily="18" charset="0"/>
              </a:rPr>
              <a:t> ainsi que leur toxine. </a:t>
            </a:r>
          </a:p>
        </p:txBody>
      </p:sp>
      <p:pic>
        <p:nvPicPr>
          <p:cNvPr id="6" name="Picture 6" descr="Image:Paroi g moin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82804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C:\Documents and Settings\Abdelkader\Bureau\13122009025.jpg"/>
          <p:cNvPicPr/>
          <p:nvPr/>
        </p:nvPicPr>
        <p:blipFill>
          <a:blip r:embed="rId2" cstate="print">
            <a:lum bright="-20000" contrast="30000"/>
          </a:blip>
          <a:srcRect l="8984" t="13507" r="5468" b="24618"/>
          <a:stretch>
            <a:fillRect/>
          </a:stretch>
        </p:blipFill>
        <p:spPr bwMode="auto">
          <a:xfrm>
            <a:off x="0" y="500042"/>
            <a:ext cx="8001024" cy="4429156"/>
          </a:xfrm>
          <a:prstGeom prst="rect">
            <a:avLst/>
          </a:prstGeom>
          <a:noFill/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714612" y="5072074"/>
            <a:ext cx="3811588" cy="2746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" pitchFamily="34" charset="0"/>
                <a:cs typeface="Arial" pitchFamily="34" charset="0"/>
              </a:rPr>
              <a:t>Enveloppe des bactéries Gram négatif</a:t>
            </a: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7166"/>
            <a:ext cx="65246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07950" y="404813"/>
            <a:ext cx="8748713" cy="56832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indent="-457200" algn="l" rtl="0">
              <a:spcBef>
                <a:spcPct val="20000"/>
              </a:spcBef>
              <a:buFontTx/>
              <a:buAutoNum type="romanUcPeriod"/>
              <a:defRPr/>
            </a:pPr>
            <a:r>
              <a:rPr lang="fr-F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Les éléments de la</a:t>
            </a:r>
            <a:r>
              <a:rPr lang="fr-FR" sz="28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paroi mince (Gram -)</a:t>
            </a: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/>
              <a:defRPr/>
            </a:pPr>
            <a:endParaRPr lang="fr-FR" sz="800" dirty="0">
              <a:latin typeface="Arial" pitchFamily="34" charset="0"/>
              <a:cs typeface="Arial" pitchFamily="34" charset="0"/>
            </a:endParaRP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/>
              <a:defRPr/>
            </a:pPr>
            <a:r>
              <a:rPr lang="fr-FR" sz="2800" b="1" dirty="0">
                <a:latin typeface="Arial" pitchFamily="34" charset="0"/>
                <a:cs typeface="Arial" pitchFamily="34" charset="0"/>
              </a:rPr>
              <a:t>Les même </a:t>
            </a:r>
            <a:r>
              <a:rPr lang="fr-FR" sz="2800" b="1" dirty="0" err="1">
                <a:latin typeface="Arial" pitchFamily="34" charset="0"/>
                <a:cs typeface="Arial" pitchFamily="34" charset="0"/>
              </a:rPr>
              <a:t>osamines</a:t>
            </a:r>
            <a:r>
              <a:rPr lang="fr-FR" sz="2800" b="1" dirty="0">
                <a:latin typeface="Arial" pitchFamily="34" charset="0"/>
                <a:cs typeface="Arial" pitchFamily="34" charset="0"/>
              </a:rPr>
              <a:t> chez les Gram +;</a:t>
            </a: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 startAt="2"/>
              <a:defRPr/>
            </a:pPr>
            <a:r>
              <a:rPr lang="fr-FR" sz="2800" b="1" dirty="0">
                <a:latin typeface="Arial" pitchFamily="34" charset="0"/>
                <a:cs typeface="Arial" pitchFamily="34" charset="0"/>
              </a:rPr>
              <a:t>Les mêmes Acides aminés essentiels et en outre, les </a:t>
            </a:r>
            <a:r>
              <a:rPr lang="fr-FR" sz="2800" b="1" dirty="0" err="1">
                <a:latin typeface="Arial" pitchFamily="34" charset="0"/>
                <a:cs typeface="Arial" pitchFamily="34" charset="0"/>
              </a:rPr>
              <a:t>A.A</a:t>
            </a:r>
            <a:r>
              <a:rPr lang="fr-FR" sz="2800" b="1" dirty="0">
                <a:latin typeface="Arial" pitchFamily="34" charset="0"/>
                <a:cs typeface="Arial" pitchFamily="34" charset="0"/>
              </a:rPr>
              <a:t> rencontrés dans les protéines;</a:t>
            </a: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 startAt="2"/>
              <a:defRPr/>
            </a:pPr>
            <a:r>
              <a:rPr lang="fr-FR" sz="2800" b="1" dirty="0">
                <a:latin typeface="Arial" pitchFamily="34" charset="0"/>
                <a:cs typeface="Arial" pitchFamily="34" charset="0"/>
              </a:rPr>
              <a:t>L’absence d’acides </a:t>
            </a:r>
            <a:r>
              <a:rPr lang="fr-FR" sz="2800" b="1" dirty="0" err="1">
                <a:latin typeface="Arial" pitchFamily="34" charset="0"/>
                <a:cs typeface="Arial" pitchFamily="34" charset="0"/>
              </a:rPr>
              <a:t>technoïques</a:t>
            </a:r>
            <a:r>
              <a:rPr lang="fr-FR" sz="28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 startAt="2"/>
              <a:defRPr/>
            </a:pPr>
            <a:r>
              <a:rPr lang="fr-FR" sz="2800" b="1" dirty="0">
                <a:latin typeface="Arial" pitchFamily="34" charset="0"/>
                <a:cs typeface="Arial" pitchFamily="34" charset="0"/>
              </a:rPr>
              <a:t>Oses en quantité variable;</a:t>
            </a:r>
          </a:p>
          <a:p>
            <a:pPr marL="1371600" lvl="2" indent="-457200" algn="l" rtl="0">
              <a:spcBef>
                <a:spcPct val="50000"/>
              </a:spcBef>
              <a:spcAft>
                <a:spcPct val="50000"/>
              </a:spcAft>
              <a:buFontTx/>
              <a:buAutoNum type="arabicParenR" startAt="2"/>
              <a:defRPr/>
            </a:pPr>
            <a:r>
              <a:rPr lang="fr-FR" sz="2800" b="1" dirty="0">
                <a:latin typeface="Arial" pitchFamily="34" charset="0"/>
                <a:cs typeface="Arial" pitchFamily="34" charset="0"/>
              </a:rPr>
              <a:t>Des lipides en quantité importante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5425"/>
            <a:ext cx="8229600" cy="1042988"/>
          </a:xfrm>
        </p:spPr>
        <p:txBody>
          <a:bodyPr/>
          <a:lstStyle/>
          <a:p>
            <a:pPr eaLnBrk="1" hangingPunct="1">
              <a:defRPr/>
            </a:pPr>
            <a:r>
              <a:rPr lang="fr-FR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Comparaison</a:t>
            </a:r>
            <a:r>
              <a:rPr lang="fr-FR" smtClean="0"/>
              <a:t> </a:t>
            </a:r>
          </a:p>
        </p:txBody>
      </p:sp>
      <p:graphicFrame>
        <p:nvGraphicFramePr>
          <p:cNvPr id="31894" name="Group 150"/>
          <p:cNvGraphicFramePr>
            <a:graphicFrameLocks noGrp="1"/>
          </p:cNvGraphicFramePr>
          <p:nvPr/>
        </p:nvGraphicFramePr>
        <p:xfrm>
          <a:off x="180975" y="1773238"/>
          <a:ext cx="8855075" cy="493395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311525"/>
                <a:gridCol w="2808288"/>
                <a:gridCol w="2735262"/>
              </a:tblGrid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Les éléments de la paroi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Bactéries à Gram +</a:t>
                      </a:r>
                      <a:endParaRPr kumimoji="0" lang="fr-FR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Bactéries à Gram –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Osamines 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++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53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|Acides aminés</a:t>
                      </a:r>
                      <a:endParaRPr kumimoji="0" lang="fr-FR" sz="20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- </a:t>
                      </a: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nombre</a:t>
                      </a:r>
                      <a:r>
                        <a:rPr kumimoji="0" lang="fr-FR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fr-FR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- </a:t>
                      </a:r>
                      <a:r>
                        <a:rPr kumimoji="0" lang="fr-F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acide diamino-pimélique</a:t>
                      </a:r>
                      <a:r>
                        <a:rPr kumimoji="0" lang="fr-FR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24 – 35 %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 à 10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+++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Exclut la lysine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50 % env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 à 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–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N’exclut pas la Lysine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Acides teichoïques 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+++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Oses 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20-60 %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20-60 %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Lipides 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1-2.5 %</a:t>
                      </a:r>
                      <a:endParaRPr kumimoji="0" lang="fr-F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 – 22 %</a:t>
                      </a:r>
                      <a:endParaRPr kumimoji="0" lang="fr-FR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0" y="0"/>
            <a:ext cx="3000364" cy="5616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Rôle de la paroi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714356"/>
            <a:ext cx="778671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400" b="1" dirty="0" smtClean="0"/>
              <a:t>La paroi est responsable de l'intégrité structurale et de la forme des bactéries</a:t>
            </a:r>
            <a:endParaRPr lang="fr-FR" sz="1400" b="1" dirty="0"/>
          </a:p>
        </p:txBody>
      </p:sp>
      <p:sp>
        <p:nvSpPr>
          <p:cNvPr id="6" name="مستطيل 5"/>
          <p:cNvSpPr/>
          <p:nvPr/>
        </p:nvSpPr>
        <p:spPr>
          <a:xfrm>
            <a:off x="0" y="1285860"/>
            <a:ext cx="457200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400" b="1" dirty="0" smtClean="0">
                <a:solidFill>
                  <a:schemeClr val="lt1"/>
                </a:solidFill>
              </a:rPr>
              <a:t>La paroi confère à la bactérie sa morphologie véritable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0" y="2071678"/>
            <a:ext cx="457200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400" b="1" dirty="0" smtClean="0">
                <a:solidFill>
                  <a:schemeClr val="lt1"/>
                </a:solidFill>
              </a:rPr>
              <a:t>La paroi maintient la pression osmotique interne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0" y="2786058"/>
            <a:ext cx="7358082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400" b="1" dirty="0" smtClean="0">
                <a:solidFill>
                  <a:schemeClr val="lt1"/>
                </a:solidFill>
              </a:rPr>
              <a:t>Elle joue un rôle déterminant dans la coloration de Gram.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85720" y="3429000"/>
            <a:ext cx="7072362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400" b="1" dirty="0" smtClean="0">
                <a:solidFill>
                  <a:schemeClr val="lt1"/>
                </a:solidFill>
              </a:rPr>
              <a:t>Elle joue un rôle déterminant dans la spécificité antigénique des bactéries.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14282" y="4143380"/>
            <a:ext cx="8143932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r-FR" sz="1400" b="1" dirty="0" smtClean="0">
                <a:solidFill>
                  <a:schemeClr val="lt1"/>
                </a:solidFill>
              </a:rPr>
              <a:t>Elle est le support de l'action de certains enzymes exogènes (lysozyme) ou endogènes (</a:t>
            </a:r>
            <a:r>
              <a:rPr lang="fr-FR" sz="1400" b="1" dirty="0" err="1" smtClean="0">
                <a:solidFill>
                  <a:schemeClr val="lt1"/>
                </a:solidFill>
              </a:rPr>
              <a:t>autolysines</a:t>
            </a:r>
            <a:r>
              <a:rPr lang="fr-FR" sz="1400" b="1" dirty="0" smtClean="0">
                <a:solidFill>
                  <a:schemeClr val="lt1"/>
                </a:solidFill>
              </a:rPr>
              <a:t>) et de certains antibiotiques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7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Antanio</a:t>
            </a:r>
            <a:r>
              <a:rPr lang="en-US" b="1" dirty="0" smtClean="0">
                <a:solidFill>
                  <a:srgbClr val="FFFF00"/>
                </a:solidFill>
              </a:rPr>
              <a:t> Van </a:t>
            </a:r>
            <a:r>
              <a:rPr lang="en-US" b="1" dirty="0" err="1" smtClean="0">
                <a:solidFill>
                  <a:srgbClr val="FFFF00"/>
                </a:solidFill>
              </a:rPr>
              <a:t>Leeuwenhoeck</a:t>
            </a:r>
            <a:r>
              <a:rPr lang="en-US" b="1" dirty="0" smtClean="0">
                <a:solidFill>
                  <a:srgbClr val="FFFF00"/>
                </a:solidFill>
              </a:rPr>
              <a:t> (</a:t>
            </a:r>
            <a:r>
              <a:rPr lang="ar-DZ" b="1" dirty="0" smtClean="0">
                <a:solidFill>
                  <a:srgbClr val="FFFF00"/>
                </a:solidFill>
              </a:rPr>
              <a:t>(1632-1723</a:t>
            </a:r>
            <a:r>
              <a:rPr lang="fr-FR" b="1" dirty="0" smtClean="0">
                <a:solidFill>
                  <a:srgbClr val="FFFF00"/>
                </a:solidFill>
              </a:rPr>
              <a:t>): découverte des MO</a:t>
            </a:r>
            <a:r>
              <a:rPr lang="en-US" dirty="0" smtClean="0">
                <a:solidFill>
                  <a:srgbClr val="FFFF00"/>
                </a:solidFill>
              </a:rPr>
              <a:t> ("animalcules“) en 1674</a:t>
            </a:r>
            <a:endParaRPr lang="en-US" dirty="0"/>
          </a:p>
        </p:txBody>
      </p:sp>
      <p:pic>
        <p:nvPicPr>
          <p:cNvPr id="94210" name="Picture 2" descr="Figure 3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09045"/>
            <a:ext cx="5433491" cy="3148955"/>
          </a:xfrm>
          <a:prstGeom prst="rect">
            <a:avLst/>
          </a:prstGeom>
          <a:noFill/>
        </p:spPr>
      </p:pic>
      <p:pic>
        <p:nvPicPr>
          <p:cNvPr id="94212" name="Picture 4" descr="http://webapps.fundp.ac.be/umdb/wiki-bioscope/images/d/dd/Microleeuwenhoe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4000500" cy="2085976"/>
          </a:xfrm>
          <a:prstGeom prst="rect">
            <a:avLst/>
          </a:prstGeom>
          <a:noFill/>
        </p:spPr>
      </p:pic>
      <p:pic>
        <p:nvPicPr>
          <p:cNvPr id="94214" name="Picture 6" descr="Figure 1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628800"/>
            <a:ext cx="2990850" cy="4191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642910" y="285728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Coloration de Gram</a:t>
            </a:r>
            <a:r>
              <a:rPr lang="fr-FR" dirty="0" smtClean="0"/>
              <a:t> :</a:t>
            </a:r>
            <a:endParaRPr lang="fr-FR" dirty="0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642910" y="785793"/>
          <a:ext cx="8001056" cy="896112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758483"/>
                <a:gridCol w="1863943"/>
                <a:gridCol w="2259234"/>
                <a:gridCol w="2119396"/>
              </a:tblGrid>
              <a:tr h="443080"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/>
                        <a:t>Etapes</a:t>
                      </a:r>
                      <a:endParaRPr lang="fr-FR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/>
                        <a:t>mode opératoire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Qu'est ce qui ce passe ?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/>
                        <a:t>Etat des bactéries à cette étape</a:t>
                      </a:r>
                      <a:endParaRPr lang="fr-FR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620"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Coloration au violet de Gentiane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Recouvrir la lame de violet de gentiane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/>
                        <a:t>Le violet de gentiane colore les bactéries qu'elles soient Gram + ou Gram -</a:t>
                      </a:r>
                      <a:endParaRPr lang="fr-FR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Toutes les bactéries sont colorées en violet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40">
                <a:tc gridSpan="4"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/>
                        <a:t>Laisser agir 1 minute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42032"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/>
                        <a:t>Mordancage au lugol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Recouvrir la lame de lugol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Le lugol et le violet de gentiane forment un complexe qui renforce la coloration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/>
                        <a:t>Toutes les bactéries sont colorées en violet</a:t>
                      </a:r>
                      <a:endParaRPr lang="fr-FR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40">
                <a:tc gridSpan="4"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Laisser agir 20 secondes puis renouveler le mordançage 2 fois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27573"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décoloration par l'éthanol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Incliner la lame puis laisser couler de l'éthanol (95 °GL) durant 4 secondes.</a:t>
                      </a:r>
                    </a:p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Attention : cette étape est délicate !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/>
                        <a:t>La paroi des bactéries à Gram + ne laisse pas passer l'éthanol qui ne peut dissoudre le violet de gentiane.</a:t>
                      </a:r>
                      <a:br>
                        <a:rPr lang="fr-FR" sz="1400" b="1" dirty="0"/>
                      </a:br>
                      <a:r>
                        <a:rPr lang="fr-FR" sz="1400" b="1" dirty="0"/>
                        <a:t>La paroi des bactéries à Gram- laisse passer l'alcool qui dissout le violet de gentiane.</a:t>
                      </a:r>
                      <a:endParaRPr lang="fr-FR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Les bactéries à Gram + restent colorées en violet.</a:t>
                      </a:r>
                      <a:br>
                        <a:rPr lang="fr-FR" sz="1400" b="1"/>
                      </a:br>
                      <a:r>
                        <a:rPr lang="fr-FR" sz="1400" b="1"/>
                        <a:t>Les bactéries à Gram - ne sont plus colorées.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40">
                <a:tc gridSpan="4"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/>
                        <a:t>Rincer à l'eau </a:t>
                      </a:r>
                      <a:r>
                        <a:rPr lang="fr-FR" sz="1400" b="1"/>
                        <a:t>distillé 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86161"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Recoloration à</a:t>
                      </a:r>
                      <a:r>
                        <a:rPr lang="en-US" sz="1400" b="1"/>
                        <a:t> la fuchsine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Recouvrir la lame de d'eau et ajouter quelques gouttes de fuchsine de Zeihl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La fuchsine colore alors les bactéries non colorées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/>
                        <a:t>Les bactéries à Gram + restent colorées en violet.</a:t>
                      </a:r>
                      <a:br>
                        <a:rPr lang="fr-FR" sz="1400" b="1"/>
                      </a:br>
                      <a:r>
                        <a:rPr lang="fr-FR" sz="1400" b="1"/>
                        <a:t>Les bactéries à Gram - sont colorées en rose.</a:t>
                      </a:r>
                      <a:endParaRPr lang="fr-FR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40">
                <a:tc gridSpan="4">
                  <a:txBody>
                    <a:bodyPr/>
                    <a:lstStyle/>
                    <a:p>
                      <a:pPr indent="9017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/>
                        <a:t>Laisser agir 30 secondes à 1 minute puis rincer à l'eau </a:t>
                      </a:r>
                      <a:r>
                        <a:rPr lang="en-US" sz="1400" b="1" dirty="0"/>
                        <a:t></a:t>
                      </a:r>
                      <a:r>
                        <a:rPr lang="fr-FR" sz="1400" b="1" dirty="0"/>
                        <a:t>.</a:t>
                      </a:r>
                      <a:endParaRPr lang="fr-FR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39077" marR="390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142984"/>
            <a:ext cx="2657475" cy="368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268761"/>
            <a:ext cx="6723366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fr-BE" sz="2400" b="1" dirty="0">
                <a:solidFill>
                  <a:srgbClr val="FF0000"/>
                </a:solidFill>
              </a:rPr>
              <a:t>Effet du lysozyme sur la paroi bactérienne</a:t>
            </a:r>
            <a:r>
              <a:rPr lang="fr-BE" sz="2400" b="1" dirty="0"/>
              <a:t>:</a:t>
            </a:r>
            <a:r>
              <a:rPr lang="fr-BE" sz="2100" dirty="0"/>
              <a:t/>
            </a:r>
            <a:br>
              <a:rPr lang="fr-BE" sz="2100" dirty="0"/>
            </a:br>
            <a:r>
              <a:rPr lang="fr-BE" sz="2100" dirty="0"/>
              <a:t> coupure de  liaison 1-4</a:t>
            </a:r>
            <a:r>
              <a:rPr lang="fr-BE" sz="2100" b="1" dirty="0"/>
              <a:t> </a:t>
            </a:r>
            <a:r>
              <a:rPr lang="fr-BE" sz="2100" b="1" dirty="0" err="1"/>
              <a:t>glycosidiques</a:t>
            </a:r>
            <a:r>
              <a:rPr lang="fr-BE" sz="2100" b="1" dirty="0"/>
              <a:t> entre le NAG et le ANAM. </a:t>
            </a:r>
          </a:p>
          <a:p>
            <a:pPr algn="l" rtl="0"/>
            <a:r>
              <a:rPr lang="fr-BE" sz="2100" b="1" dirty="0"/>
              <a:t>Les bactéries Gram(+): destruction totale de peptidoglycane </a:t>
            </a:r>
          </a:p>
          <a:p>
            <a:pPr algn="l" rtl="0"/>
            <a:r>
              <a:rPr lang="fr-BE" sz="2100" b="1" dirty="0"/>
              <a:t>Les bactéries Gram(-) :une fragmentation de peptidoglycane (la membrane externe).</a:t>
            </a:r>
          </a:p>
          <a:p>
            <a:pPr algn="l" rtl="0"/>
            <a:r>
              <a:rPr lang="fr-BE" sz="2100" dirty="0"/>
              <a:t/>
            </a:r>
            <a:br>
              <a:rPr lang="fr-BE" sz="2100" dirty="0"/>
            </a:b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9551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1432324"/>
            <a:ext cx="5200650" cy="399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13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0657" y="476672"/>
            <a:ext cx="3861048" cy="58375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b="1" dirty="0" smtClean="0"/>
              <a:t>Expérience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376772"/>
            <a:ext cx="7290810" cy="462397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BE" sz="1800" b="1" dirty="0">
                <a:solidFill>
                  <a:srgbClr val="FF0000"/>
                </a:solidFill>
              </a:rPr>
              <a:t>1- </a:t>
            </a:r>
            <a:r>
              <a:rPr lang="fr-BE" sz="1800" b="1" i="1" dirty="0">
                <a:solidFill>
                  <a:srgbClr val="FF0000"/>
                </a:solidFill>
              </a:rPr>
              <a:t>Bacillus subtilis </a:t>
            </a:r>
            <a:r>
              <a:rPr lang="fr-BE" sz="1800" b="1" dirty="0">
                <a:solidFill>
                  <a:srgbClr val="FF0000"/>
                </a:solidFill>
              </a:rPr>
              <a:t>(bacille Gram+) en milieu hypotonique : </a:t>
            </a:r>
          </a:p>
          <a:p>
            <a:r>
              <a:rPr lang="fr-BE" sz="1800" dirty="0"/>
              <a:t>la bactérie se comporte normalement.</a:t>
            </a:r>
          </a:p>
          <a:p>
            <a:r>
              <a:rPr lang="fr-BE" sz="1800" dirty="0"/>
              <a:t>2- +</a:t>
            </a:r>
            <a:r>
              <a:rPr lang="fr-BE" sz="1800" b="1" dirty="0"/>
              <a:t>lysozyme</a:t>
            </a:r>
            <a:r>
              <a:rPr lang="fr-BE" sz="1800" dirty="0"/>
              <a:t>, les bactéries gonflent et éclatent.</a:t>
            </a:r>
          </a:p>
          <a:p>
            <a:r>
              <a:rPr lang="fr-BE" sz="1800" dirty="0"/>
              <a:t>3- </a:t>
            </a:r>
            <a:r>
              <a:rPr lang="fr-BE" sz="1800" b="1" dirty="0"/>
              <a:t>milieu isotonique</a:t>
            </a:r>
            <a:r>
              <a:rPr lang="fr-BE" sz="1800" dirty="0"/>
              <a:t>, les bactéries n’éclatent pas en présence de </a:t>
            </a:r>
            <a:r>
              <a:rPr lang="fr-BE" sz="1800" dirty="0" err="1"/>
              <a:t>lysozyme,forme</a:t>
            </a:r>
            <a:r>
              <a:rPr lang="fr-BE" sz="1800" dirty="0"/>
              <a:t> sphérique </a:t>
            </a:r>
            <a:r>
              <a:rPr lang="fr-BE" sz="1800" b="1" dirty="0" err="1"/>
              <a:t>PROTOPLASTE</a:t>
            </a:r>
            <a:r>
              <a:rPr lang="fr-BE" sz="1800" dirty="0"/>
              <a:t>: </a:t>
            </a:r>
          </a:p>
          <a:p>
            <a:r>
              <a:rPr lang="fr-BE" sz="1800" dirty="0"/>
              <a:t>-les propriétés antigéniques</a:t>
            </a:r>
          </a:p>
          <a:p>
            <a:r>
              <a:rPr lang="fr-BE" sz="1800" dirty="0"/>
              <a:t>- pas de division </a:t>
            </a:r>
          </a:p>
          <a:p>
            <a:r>
              <a:rPr lang="fr-BE" sz="1800" dirty="0"/>
              <a:t>- pas de fixation de bactériophages.</a:t>
            </a:r>
          </a:p>
          <a:p>
            <a:r>
              <a:rPr lang="fr-BE" sz="1800" dirty="0"/>
              <a:t>- incapables de mobilité.</a:t>
            </a:r>
          </a:p>
          <a:p>
            <a:r>
              <a:rPr lang="fr-BE" sz="1800" b="1" dirty="0">
                <a:solidFill>
                  <a:srgbClr val="FF0000"/>
                </a:solidFill>
              </a:rPr>
              <a:t>4- On fait la même expérience : Escherichia coli </a:t>
            </a:r>
            <a:r>
              <a:rPr lang="fr-BE" sz="1800" dirty="0"/>
              <a:t>(bacille Gram-) :</a:t>
            </a:r>
          </a:p>
          <a:p>
            <a:r>
              <a:rPr lang="fr-BE" sz="1800" dirty="0"/>
              <a:t>-  </a:t>
            </a:r>
            <a:r>
              <a:rPr lang="fr-BE" sz="1800" b="1" dirty="0"/>
              <a:t>milieu isotonique + lysozyme</a:t>
            </a:r>
            <a:r>
              <a:rPr lang="fr-BE" sz="1800" dirty="0"/>
              <a:t>: </a:t>
            </a:r>
            <a:r>
              <a:rPr lang="fr-BE" sz="1800" b="1" dirty="0" err="1"/>
              <a:t>SPHEROPLASTE</a:t>
            </a:r>
            <a:endParaRPr lang="fr-BE" sz="1800" dirty="0"/>
          </a:p>
          <a:p>
            <a:r>
              <a:rPr lang="fr-BE" sz="1800" dirty="0"/>
              <a:t>Les </a:t>
            </a:r>
            <a:r>
              <a:rPr lang="fr-BE" sz="1800" dirty="0" err="1"/>
              <a:t>sphéroplastes</a:t>
            </a:r>
            <a:r>
              <a:rPr lang="fr-BE" sz="1800" dirty="0"/>
              <a:t> conservent toutes les propriétés initiales de la bactérie.</a:t>
            </a:r>
            <a:br>
              <a:rPr lang="fr-BE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83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13054</TotalTime>
  <Words>3117</Words>
  <Application>Microsoft Office PowerPoint</Application>
  <PresentationFormat>Affichage à l'écran (4:3)</PresentationFormat>
  <Paragraphs>478</Paragraphs>
  <Slides>94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94</vt:i4>
      </vt:variant>
    </vt:vector>
  </HeadingPairs>
  <TitlesOfParts>
    <vt:vector size="110" baseType="lpstr">
      <vt:lpstr>Arial</vt:lpstr>
      <vt:lpstr>Arial Black</vt:lpstr>
      <vt:lpstr>Arial Rounded MT Bold</vt:lpstr>
      <vt:lpstr>Bodoni MT Black</vt:lpstr>
      <vt:lpstr>Calibri</vt:lpstr>
      <vt:lpstr>Century Gothic</vt:lpstr>
      <vt:lpstr>David Transparent</vt:lpstr>
      <vt:lpstr>Footlight MT Light</vt:lpstr>
      <vt:lpstr>Gill Sans Ultra Bold Condensed</vt:lpstr>
      <vt:lpstr>Symbol</vt:lpstr>
      <vt:lpstr>Tahoma</vt:lpstr>
      <vt:lpstr>Times New Roman</vt:lpstr>
      <vt:lpstr>Verdana</vt:lpstr>
      <vt:lpstr>Wingdings</vt:lpstr>
      <vt:lpstr>Wingdings 2</vt:lpstr>
      <vt:lpstr>حيوية</vt:lpstr>
      <vt:lpstr>  LE MONDE MICROBIEN définition: </vt:lpstr>
      <vt:lpstr>bactéries</vt:lpstr>
      <vt:lpstr>champignons</vt:lpstr>
      <vt:lpstr>Protozoaires</vt:lpstr>
      <vt:lpstr>Algues verts</vt:lpstr>
      <vt:lpstr>la microbiologie </vt:lpstr>
      <vt:lpstr>I-1 : Historique et découverte des Microorganismes : </vt:lpstr>
      <vt:lpstr>(Micographia ( 1665 )</vt:lpstr>
      <vt:lpstr>Antanio Van Leeuwenhoeck ((1632-1723): découverte des MO ("animalcules“) en 1674</vt:lpstr>
      <vt:lpstr>Allemand Otto Friedrich Müller (1730-1784)</vt:lpstr>
      <vt:lpstr>Débat sur la génération spontanée</vt:lpstr>
      <vt:lpstr>Le protocole de Pasteur</vt:lpstr>
      <vt:lpstr>Les résultats </vt:lpstr>
      <vt:lpstr>Présentation PowerPoint</vt:lpstr>
      <vt:lpstr>Relations entre les microorganismes et son environnement (période classique) :</vt:lpstr>
      <vt:lpstr>Contradiction de l’ancienne théorie</vt:lpstr>
      <vt:lpstr>Présentation PowerPoint</vt:lpstr>
      <vt:lpstr>Rôle des microorganismes dans la fermentation :</vt:lpstr>
      <vt:lpstr>Rôle des microorganismes dans l’altération des aliments : </vt:lpstr>
      <vt:lpstr>Rôle de l’asepsie et l’hygiène dans la prévention des infections microbiennes : </vt:lpstr>
      <vt:lpstr>Mise en évidence du rôle des microorganismes dans la transmission des maladies : </vt:lpstr>
      <vt:lpstr>Présentation PowerPoint</vt:lpstr>
      <vt:lpstr> La période moderne 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Microscope à fond noir</vt:lpstr>
      <vt:lpstr>Présentation PowerPoint</vt:lpstr>
      <vt:lpstr>Microscope à contraste de phase</vt:lpstr>
      <vt:lpstr>Présentation PowerPoint</vt:lpstr>
      <vt:lpstr>Présentation PowerPoint</vt:lpstr>
      <vt:lpstr>Microscope électronique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2- Techniques d’observation bactérienne  (examen (observation) microscopique):   </vt:lpstr>
      <vt:lpstr>Présentation PowerPoint</vt:lpstr>
      <vt:lpstr>Présentation PowerPoint</vt:lpstr>
      <vt:lpstr>2- Examen après coloration: </vt:lpstr>
      <vt:lpstr>Coloration: 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Ils sont 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Peptidoglycane</vt:lpstr>
      <vt:lpstr>Présentation PowerPoint</vt:lpstr>
      <vt:lpstr>Présentation PowerPoint</vt:lpstr>
      <vt:lpstr>Présentation PowerPoint</vt:lpstr>
      <vt:lpstr>Composants </vt:lpstr>
      <vt:lpstr>Osamines (des sucres aminés)</vt:lpstr>
      <vt:lpstr>Des acides aminés</vt:lpstr>
      <vt:lpstr>Des acides techoïques</vt:lpstr>
      <vt:lpstr>Oses</vt:lpstr>
      <vt:lpstr>Paroi des Bactéries Gram négatives</vt:lpstr>
      <vt:lpstr>Présentation PowerPoint</vt:lpstr>
      <vt:lpstr>Présentation PowerPoint</vt:lpstr>
      <vt:lpstr>Présentation PowerPoint</vt:lpstr>
      <vt:lpstr>Comparaison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Expérience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Abdelkader</dc:creator>
  <cp:lastModifiedBy>Abekhti</cp:lastModifiedBy>
  <cp:revision>398</cp:revision>
  <dcterms:created xsi:type="dcterms:W3CDTF">2009-11-05T07:16:56Z</dcterms:created>
  <dcterms:modified xsi:type="dcterms:W3CDTF">2020-04-02T14:58:27Z</dcterms:modified>
</cp:coreProperties>
</file>